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5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</p:sldIdLst>
  <p:sldSz cx="18288000" cy="10287000"/>
  <p:notesSz cx="6858000" cy="9144000"/>
  <p:embeddedFontLst>
    <p:embeddedFont>
      <p:font typeface="Anton" pitchFamily="2" charset="0"/>
      <p:regular r:id="rId51"/>
    </p:embeddedFont>
    <p:embeddedFont>
      <p:font typeface="Arimo" panose="020B0604020202020204" charset="0"/>
      <p:regular r:id="rId52"/>
    </p:embeddedFont>
    <p:embeddedFont>
      <p:font typeface="Arimo Bold" panose="020B0604020202020204" charset="0"/>
      <p:regular r:id="rId53"/>
    </p:embeddedFont>
    <p:embeddedFont>
      <p:font typeface="Inter" panose="020B0604020202020204" charset="0"/>
      <p:regular r:id="rId54"/>
    </p:embeddedFont>
    <p:embeddedFont>
      <p:font typeface="Inter Bold" panose="020B0604020202020204" charset="0"/>
      <p:regular r:id="rId5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4" d="100"/>
          <a:sy n="54" d="100"/>
        </p:scale>
        <p:origin x="754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font" Target="fonts/font5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3.fntdata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21.06.2025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tyb ehna mawdo3na 3n el drowsiness detection using deep learning </a:t>
            </a:r>
          </a:p>
          <a:p>
            <a:r>
              <a:rPr lang="en-US"/>
              <a:t>we da el content beta3na we hanebda’ bel introduction </a:t>
            </a:r>
          </a:p>
          <a:p>
            <a:r>
              <a:rPr lang="en-US"/>
              <a:t>ehna 3arfeen tab3an en hawades el arabyat haga bashe3a we </a:t>
            </a:r>
          </a:p>
          <a:p>
            <a:r>
              <a:rPr lang="en-US"/>
              <a:t>betsabeb khasayer fel arwah we khasayer maddeya kebera </a:t>
            </a:r>
          </a:p>
          <a:p>
            <a:r>
              <a:rPr lang="en-US"/>
              <a:t>we 3arfeen en leha asbab kteera wadha bas ana harakz enharda ala </a:t>
            </a:r>
          </a:p>
          <a:p>
            <a:r>
              <a:rPr lang="en-US"/>
              <a:t>sabab kawy w howa el driver drowsiness </a:t>
            </a:r>
          </a:p>
          <a:p>
            <a:r>
              <a:rPr lang="en-US"/>
              <a:t>tab eshm3na </a:t>
            </a:r>
          </a:p>
          <a:p>
            <a:r>
              <a:rPr lang="en-US"/>
              <a:t>ashan fe ehsa’eya et3amelt fe america ala 2000 driver bet’ool en 21 </a:t>
            </a:r>
          </a:p>
          <a:p>
            <a:r>
              <a:rPr lang="en-US"/>
              <a:t>fel meya mn el fatal crashes we 13 fel meya mn el esabat el khateera </a:t>
            </a:r>
          </a:p>
          <a:p>
            <a:r>
              <a:rPr lang="en-US"/>
              <a:t>we 6 fel meya mn hawades el arabeyat besefa ama kolhom be </a:t>
            </a:r>
          </a:p>
          <a:p>
            <a:r>
              <a:rPr lang="en-US"/>
              <a:t>sabab el drowsiness </a:t>
            </a:r>
          </a:p>
          <a:p>
            <a:r>
              <a:rPr lang="en-US"/>
              <a:t>we fe ehsa’eya kaman betkaren khotoret ta’seer el khomor be ta’ser </a:t>
            </a:r>
          </a:p>
          <a:p>
            <a:r>
              <a:rPr lang="en-US"/>
              <a:t>el hours awake bet’ool en 24 sa3a sahy nafs khotoret nesba 3alya </a:t>
            </a:r>
          </a:p>
          <a:p>
            <a:r>
              <a:rPr lang="en-US"/>
              <a:t>mn el alcohol zay ma bayen odamna </a:t>
            </a:r>
          </a:p>
          <a:p>
            <a:r>
              <a:rPr lang="en-US"/>
              <a:t>fa da sabab kafy le ehtemam el 3alam le hal el moshkla de </a:t>
            </a:r>
          </a:p>
          <a:p>
            <a:r>
              <a:rPr lang="en-US"/>
              <a:t>fa fel literature review bnshof aham 4 measures le halaha </a:t>
            </a:r>
          </a:p>
          <a:p>
            <a:r>
              <a:rPr lang="en-US"/>
              <a:t>fa awel eslob el vehicle based measures </a:t>
            </a:r>
          </a:p>
          <a:p>
            <a:r>
              <a:rPr lang="en-US"/>
              <a:t>we da bytrack kol haga leha 3elaka bel vehicle nafsaha zay el lateral </a:t>
            </a:r>
          </a:p>
          <a:p>
            <a:r>
              <a:rPr lang="en-US"/>
              <a:t>lanes el mashya feha el arabya we law fe iregular behaviour fe el </a:t>
            </a:r>
          </a:p>
          <a:p>
            <a:r>
              <a:rPr lang="en-US"/>
              <a:t>tana’ol benhom </a:t>
            </a:r>
          </a:p>
          <a:p>
            <a:r>
              <a:rPr lang="en-US"/>
              <a:t>law fe irregular behaviour fel steering wheel movement </a:t>
            </a:r>
          </a:p>
          <a:p>
            <a:r>
              <a:rPr lang="en-US"/>
              <a:t>aw irregular behaviour fel vehicle acceleration maslan yaani fe </a:t>
            </a:r>
          </a:p>
          <a:p>
            <a:r>
              <a:rPr lang="en-US"/>
              <a:t>haraka msh mantekeya le sor3et el arabya bel nesba le had faye’ </a:t>
            </a:r>
          </a:p>
          <a:p>
            <a:r>
              <a:rPr lang="en-US"/>
              <a:t>tany noo3 physiological measures </a:t>
            </a:r>
          </a:p>
          <a:p>
            <a:r>
              <a:rPr lang="en-US"/>
              <a:t>fe 3 anwa3 </a:t>
            </a:r>
          </a:p>
          <a:p>
            <a:r>
              <a:rPr lang="en-US"/>
              <a:t>awel noo3 bytabe3 haraket el 3en wel blink rate be estekhdam </a:t>
            </a:r>
          </a:p>
          <a:p>
            <a:r>
              <a:rPr lang="en-US"/>
              <a:t>electrodes hawalen el 3en </a:t>
            </a:r>
          </a:p>
          <a:p>
            <a:r>
              <a:rPr lang="en-US"/>
              <a:t>tany noo3 byestakhdem electrodes te track el brain activity </a:t>
            </a:r>
          </a:p>
          <a:p>
            <a:r>
              <a:rPr lang="en-US"/>
              <a:t>talet no3 bysagel el electrical signals lel alb we by’ees ekhtelafat el </a:t>
            </a:r>
          </a:p>
          <a:p>
            <a:r>
              <a:rPr lang="en-US"/>
              <a:t>heart rate </a:t>
            </a:r>
          </a:p>
          <a:p>
            <a:r>
              <a:rPr lang="en-US"/>
              <a:t>we talet eslob el subjective measures </a:t>
            </a:r>
          </a:p>
          <a:p>
            <a:r>
              <a:rPr lang="en-US"/>
              <a:t>we da by’es hagteen el karolinska we stanford sleep scale we dol </a:t>
            </a:r>
          </a:p>
          <a:p>
            <a:r>
              <a:rPr lang="en-US"/>
              <a:t>self reported scales byhadedo el shakhs da ader eno yesoo’ wala la </a:t>
            </a:r>
          </a:p>
          <a:p>
            <a:r>
              <a:rPr lang="en-US"/>
              <a:t>akher noo3 we da el ehna mohtameen beeh enharda </a:t>
            </a:r>
          </a:p>
          <a:p>
            <a:r>
              <a:rPr lang="en-US"/>
              <a:t>el behavioural measures </a:t>
            </a:r>
          </a:p>
          <a:p>
            <a:r>
              <a:rPr lang="en-US"/>
              <a:t>da by3temed ala 3 hagat </a:t>
            </a:r>
          </a:p>
          <a:p>
            <a:r>
              <a:rPr lang="en-US"/>
              <a:t>eye related features zy el eye open wala closed aw el ein </a:t>
            </a:r>
          </a:p>
          <a:p>
            <a:r>
              <a:rPr lang="en-US"/>
              <a:t>meghamada showyaa msh ma’fola </a:t>
            </a:r>
          </a:p>
          <a:p>
            <a:r>
              <a:rPr lang="en-US"/>
              <a:t>w facial expressions we da en yezhar ma3alem ta3ab aw eghad </a:t>
            </a:r>
          </a:p>
          <a:p>
            <a:r>
              <a:rPr lang="en-US"/>
              <a:t>zayed zay en el deiver yetaweb maslan </a:t>
            </a:r>
          </a:p>
          <a:p>
            <a:r>
              <a:rPr lang="en-US"/>
              <a:t>w head movements </a:t>
            </a:r>
          </a:p>
          <a:p>
            <a:r>
              <a:rPr lang="en-US"/>
              <a:t>we da byshof wad3 demagh el sawa’ law betmeel maslan le odam </a:t>
            </a:r>
          </a:p>
          <a:p>
            <a:r>
              <a:rPr lang="en-US"/>
              <a:t>aw lel ganb </a:t>
            </a:r>
          </a:p>
          <a:p>
            <a:r>
              <a:rPr lang="en-US"/>
              <a:t>fa habeb nekhosh alatool ala el solution architecture beta3na </a:t>
            </a:r>
          </a:p>
          <a:p>
            <a:r>
              <a:rPr lang="en-US"/>
              <a:t>hanebda’ bel data flow we baaden neshof el model architecture wel </a:t>
            </a:r>
          </a:p>
          <a:p>
            <a:r>
              <a:rPr lang="en-US"/>
              <a:t>implemetation details </a:t>
            </a:r>
          </a:p>
          <a:p>
            <a:r>
              <a:rPr lang="en-US"/>
              <a:t>wel system integrations </a:t>
            </a:r>
          </a:p>
          <a:p>
            <a:r>
              <a:rPr lang="en-US"/>
              <a:t>el mawdo3 be ekhtesar en fe driver mashy be shakl tabe3y we </a:t>
            </a:r>
          </a:p>
          <a:p>
            <a:r>
              <a:rPr lang="en-US"/>
              <a:t>ehna bnestakhdem camera bet capture live video btakhod meno </a:t>
            </a:r>
          </a:p>
          <a:p>
            <a:r>
              <a:rPr lang="en-US"/>
              <a:t>sowar kol agza’ mn el sanya ashan nehaded menha el awel frame el </a:t>
            </a:r>
          </a:p>
          <a:p>
            <a:r>
              <a:rPr lang="en-US"/>
              <a:t>wesh wel 3enen we baaden be estekhdam el pretrained model bn </a:t>
            </a:r>
          </a:p>
          <a:p>
            <a:r>
              <a:rPr lang="en-US"/>
              <a:t>classify drowsy aw laa we ala asaso bnshaghal el alert system in </a:t>
            </a:r>
          </a:p>
          <a:p>
            <a:r>
              <a:rPr lang="en-US"/>
              <a:t>case eno drowsy </a:t>
            </a:r>
          </a:p>
          <a:p>
            <a:r>
              <a:rPr lang="en-US"/>
              <a:t>da el model architecture beta3na howa bekhtesar 2 cnn blocks </a:t>
            </a:r>
          </a:p>
          <a:p>
            <a:r>
              <a:rPr lang="en-US"/>
              <a:t>baadehom fully connected layers </a:t>
            </a:r>
          </a:p>
          <a:p>
            <a:r>
              <a:rPr lang="en-US"/>
              <a:t>el implementation details zay mahna shayfen bnebda’ bl </a:t>
            </a:r>
          </a:p>
          <a:p>
            <a:r>
              <a:rPr lang="en-US"/>
              <a:t>preprocessing kaza kaza </a:t>
            </a:r>
          </a:p>
          <a:p>
            <a:r>
              <a:rPr lang="en-US"/>
              <a:t>training …. </a:t>
            </a:r>
          </a:p>
          <a:p>
            <a:r>
              <a:rPr lang="en-US"/>
              <a:t>call backs… </a:t>
            </a:r>
          </a:p>
          <a:p>
            <a:r>
              <a:rPr lang="en-US"/>
              <a:t>evaluation…. </a:t>
            </a:r>
          </a:p>
          <a:p>
            <a:r>
              <a:rPr lang="en-US"/>
              <a:t>negy ala el systems integration </a:t>
            </a:r>
          </a:p>
          <a:p>
            <a:r>
              <a:rPr lang="en-US"/>
              <a:t>el system bytkawen mn 3 hagat mainly </a:t>
            </a:r>
          </a:p>
          <a:p>
            <a:r>
              <a:rPr lang="en-US"/>
              <a:t>el tensorflow pretrained model </a:t>
            </a:r>
          </a:p>
          <a:p>
            <a:r>
              <a:rPr lang="en-US"/>
              <a:t>el real time video processing bnestakhdem Haar cascade classifiers </a:t>
            </a:r>
          </a:p>
          <a:p>
            <a:r>
              <a:rPr lang="en-US"/>
              <a:t>el aleet mechanism by track el eye closure score eli initialized be </a:t>
            </a:r>
          </a:p>
          <a:p>
            <a:r>
              <a:rPr lang="en-US"/>
              <a:t>zero we by trigger alarm lama el score ye3ady threshold ana </a:t>
            </a:r>
          </a:p>
          <a:p>
            <a:r>
              <a:rPr lang="en-US"/>
              <a:t>ba7adedo </a:t>
            </a:r>
          </a:p>
          <a:p>
            <a:r>
              <a:rPr lang="en-US"/>
              <a:t>fel prototype results ana habett asawar video alatool lel process </a:t>
            </a:r>
          </a:p>
          <a:p>
            <a:r>
              <a:rPr lang="en-US"/>
              <a:t>el project time line mainly bytkawen mn 9 tasks…… </a:t>
            </a:r>
          </a:p>
          <a:p>
            <a:r>
              <a:rPr lang="en-US"/>
              <a:t>we habeb awary hadratko kaman Gantt Chart byshrah el timeline </a:t>
            </a:r>
          </a:p>
          <a:p>
            <a:r>
              <a:rPr lang="en-US"/>
              <a:t>tayeb delwaaty baad ma 3erefna tafaseel el solution habeb awary </a:t>
            </a:r>
          </a:p>
          <a:p>
            <a:r>
              <a:rPr lang="en-US"/>
              <a:t>hadratko eh el future trends fel fatra el gaya fel mawdo3 da </a:t>
            </a:r>
          </a:p>
          <a:p>
            <a:r>
              <a:rPr lang="en-US"/>
              <a:t>…….. </a:t>
            </a:r>
          </a:p>
          <a:p>
            <a:r>
              <a:rPr lang="en-US"/>
              <a:t>akher haga el challenges el waghetny wel improvements el </a:t>
            </a:r>
          </a:p>
          <a:p>
            <a:r>
              <a:rPr lang="en-US"/>
              <a:t>mekhatatlaha </a:t>
            </a:r>
          </a:p>
          <a:p>
            <a:r>
              <a:rPr lang="en-US"/>
              <a:t>…… 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30.sv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5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7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38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41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42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svg"/><Relationship Id="rId3" Type="http://schemas.openxmlformats.org/officeDocument/2006/relationships/image" Target="../media/image49.svg"/><Relationship Id="rId7" Type="http://schemas.openxmlformats.org/officeDocument/2006/relationships/image" Target="../media/image53.png"/><Relationship Id="rId12" Type="http://schemas.openxmlformats.org/officeDocument/2006/relationships/image" Target="../media/image56.sv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svg"/><Relationship Id="rId11" Type="http://schemas.openxmlformats.org/officeDocument/2006/relationships/image" Target="../media/image55.png"/><Relationship Id="rId5" Type="http://schemas.openxmlformats.org/officeDocument/2006/relationships/image" Target="../media/image51.png"/><Relationship Id="rId10" Type="http://schemas.openxmlformats.org/officeDocument/2006/relationships/image" Target="../media/image34.svg"/><Relationship Id="rId4" Type="http://schemas.openxmlformats.org/officeDocument/2006/relationships/image" Target="../media/image50.png"/><Relationship Id="rId9" Type="http://schemas.openxmlformats.org/officeDocument/2006/relationships/image" Target="../media/image3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sv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sv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62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sv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svg"/><Relationship Id="rId5" Type="http://schemas.openxmlformats.org/officeDocument/2006/relationships/image" Target="../media/image71.png"/><Relationship Id="rId4" Type="http://schemas.openxmlformats.org/officeDocument/2006/relationships/image" Target="../media/image70.sv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sv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40821" y="22860"/>
            <a:ext cx="18444472" cy="10328904"/>
          </a:xfrm>
          <a:custGeom>
            <a:avLst/>
            <a:gdLst/>
            <a:ahLst/>
            <a:cxnLst/>
            <a:rect l="l" t="t" r="r" b="b"/>
            <a:pathLst>
              <a:path w="18444472" h="10328904">
                <a:moveTo>
                  <a:pt x="0" y="0"/>
                </a:moveTo>
                <a:lnTo>
                  <a:pt x="18444471" y="0"/>
                </a:lnTo>
                <a:lnTo>
                  <a:pt x="18444471" y="10328904"/>
                </a:lnTo>
                <a:lnTo>
                  <a:pt x="0" y="103289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0460" y="0"/>
            <a:ext cx="18207080" cy="10287000"/>
          </a:xfrm>
          <a:custGeom>
            <a:avLst/>
            <a:gdLst/>
            <a:ahLst/>
            <a:cxnLst/>
            <a:rect l="l" t="t" r="r" b="b"/>
            <a:pathLst>
              <a:path w="18207080" h="10287000">
                <a:moveTo>
                  <a:pt x="0" y="0"/>
                </a:moveTo>
                <a:lnTo>
                  <a:pt x="18207080" y="0"/>
                </a:lnTo>
                <a:lnTo>
                  <a:pt x="1820708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0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754434" y="1028700"/>
            <a:ext cx="6779133" cy="8229600"/>
          </a:xfrm>
          <a:custGeom>
            <a:avLst/>
            <a:gdLst/>
            <a:ahLst/>
            <a:cxnLst/>
            <a:rect l="l" t="t" r="r" b="b"/>
            <a:pathLst>
              <a:path w="6779133" h="8229600">
                <a:moveTo>
                  <a:pt x="0" y="0"/>
                </a:moveTo>
                <a:lnTo>
                  <a:pt x="6779132" y="0"/>
                </a:lnTo>
                <a:lnTo>
                  <a:pt x="677913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0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50284" y="9258300"/>
            <a:ext cx="16209016" cy="2394733"/>
            <a:chOff x="0" y="0"/>
            <a:chExt cx="4269041" cy="63071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69041" cy="630712"/>
            </a:xfrm>
            <a:custGeom>
              <a:avLst/>
              <a:gdLst/>
              <a:ahLst/>
              <a:cxnLst/>
              <a:rect l="l" t="t" r="r" b="b"/>
              <a:pathLst>
                <a:path w="4269041" h="630712">
                  <a:moveTo>
                    <a:pt x="33434" y="0"/>
                  </a:moveTo>
                  <a:lnTo>
                    <a:pt x="4235607" y="0"/>
                  </a:lnTo>
                  <a:cubicBezTo>
                    <a:pt x="4254073" y="0"/>
                    <a:pt x="4269041" y="14969"/>
                    <a:pt x="4269041" y="33434"/>
                  </a:cubicBezTo>
                  <a:lnTo>
                    <a:pt x="4269041" y="597277"/>
                  </a:lnTo>
                  <a:cubicBezTo>
                    <a:pt x="4269041" y="606145"/>
                    <a:pt x="4265519" y="614649"/>
                    <a:pt x="4259249" y="620919"/>
                  </a:cubicBezTo>
                  <a:cubicBezTo>
                    <a:pt x="4252979" y="627189"/>
                    <a:pt x="4244475" y="630712"/>
                    <a:pt x="4235607" y="630712"/>
                  </a:cubicBezTo>
                  <a:lnTo>
                    <a:pt x="33434" y="630712"/>
                  </a:lnTo>
                  <a:cubicBezTo>
                    <a:pt x="24567" y="630712"/>
                    <a:pt x="16063" y="627189"/>
                    <a:pt x="9793" y="620919"/>
                  </a:cubicBezTo>
                  <a:cubicBezTo>
                    <a:pt x="3523" y="614649"/>
                    <a:pt x="0" y="606145"/>
                    <a:pt x="0" y="597277"/>
                  </a:cubicBezTo>
                  <a:lnTo>
                    <a:pt x="0" y="33434"/>
                  </a:lnTo>
                  <a:cubicBezTo>
                    <a:pt x="0" y="24567"/>
                    <a:pt x="3523" y="16063"/>
                    <a:pt x="9793" y="9793"/>
                  </a:cubicBezTo>
                  <a:cubicBezTo>
                    <a:pt x="16063" y="3523"/>
                    <a:pt x="24567" y="0"/>
                    <a:pt x="33434" y="0"/>
                  </a:cubicBezTo>
                  <a:close/>
                </a:path>
              </a:pathLst>
            </a:custGeom>
            <a:solidFill>
              <a:srgbClr val="EDEDE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269041" cy="6783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748955" y="626255"/>
            <a:ext cx="3080339" cy="3216643"/>
          </a:xfrm>
          <a:custGeom>
            <a:avLst/>
            <a:gdLst/>
            <a:ahLst/>
            <a:cxnLst/>
            <a:rect l="l" t="t" r="r" b="b"/>
            <a:pathLst>
              <a:path w="3080339" h="3216643">
                <a:moveTo>
                  <a:pt x="0" y="0"/>
                </a:moveTo>
                <a:lnTo>
                  <a:pt x="3080339" y="0"/>
                </a:lnTo>
                <a:lnTo>
                  <a:pt x="3080339" y="3216643"/>
                </a:lnTo>
                <a:lnTo>
                  <a:pt x="0" y="32166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2573668" y="4414838"/>
            <a:ext cx="13865089" cy="1457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519"/>
              </a:lnSpc>
            </a:pPr>
            <a:r>
              <a:rPr lang="en-US" sz="96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03  Model Development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642928" y="2452637"/>
            <a:ext cx="19573857" cy="5381726"/>
          </a:xfrm>
          <a:custGeom>
            <a:avLst/>
            <a:gdLst/>
            <a:ahLst/>
            <a:cxnLst/>
            <a:rect l="l" t="t" r="r" b="b"/>
            <a:pathLst>
              <a:path w="19573857" h="5381726">
                <a:moveTo>
                  <a:pt x="0" y="0"/>
                </a:moveTo>
                <a:lnTo>
                  <a:pt x="19573856" y="0"/>
                </a:lnTo>
                <a:lnTo>
                  <a:pt x="19573856" y="5381726"/>
                </a:lnTo>
                <a:lnTo>
                  <a:pt x="0" y="53817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267546" y="6796588"/>
            <a:ext cx="5139970" cy="2454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99"/>
              </a:lnSpc>
            </a:pPr>
            <a:endParaRPr/>
          </a:p>
          <a:p>
            <a:pPr algn="l">
              <a:lnSpc>
                <a:spcPts val="4899"/>
              </a:lnSpc>
            </a:pPr>
            <a:r>
              <a:rPr lang="en-US" sz="3499" b="1">
                <a:solidFill>
                  <a:srgbClr val="006049"/>
                </a:solidFill>
                <a:latin typeface="Inter Bold"/>
                <a:ea typeface="Inter Bold"/>
                <a:cs typeface="Inter Bold"/>
                <a:sym typeface="Inter Bold"/>
              </a:rPr>
              <a:t>Data preparation and augmentation</a:t>
            </a:r>
          </a:p>
          <a:p>
            <a:pPr algn="l">
              <a:lnSpc>
                <a:spcPts val="4899"/>
              </a:lnSpc>
            </a:pPr>
            <a:endParaRPr lang="en-US" sz="3499" b="1">
              <a:solidFill>
                <a:srgbClr val="006049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6106610" y="471437"/>
            <a:ext cx="4293377" cy="1216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99"/>
              </a:lnSpc>
            </a:pPr>
            <a:r>
              <a:rPr lang="en-US" sz="3499" b="1">
                <a:solidFill>
                  <a:srgbClr val="006049"/>
                </a:solidFill>
                <a:latin typeface="Inter Bold"/>
                <a:ea typeface="Inter Bold"/>
                <a:cs typeface="Inter Bold"/>
                <a:sym typeface="Inter Bold"/>
              </a:rPr>
              <a:t>Transfer Learning Model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492745" y="8658225"/>
            <a:ext cx="2902974" cy="1216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99"/>
              </a:lnSpc>
            </a:pPr>
            <a:r>
              <a:rPr lang="en-US" sz="3499" b="1">
                <a:solidFill>
                  <a:srgbClr val="006049"/>
                </a:solidFill>
                <a:latin typeface="Inter Bold"/>
                <a:ea typeface="Inter Bold"/>
                <a:cs typeface="Inter Bold"/>
                <a:sym typeface="Inter Bold"/>
              </a:rPr>
              <a:t>Model Training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2308736" y="962025"/>
            <a:ext cx="4243331" cy="1216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99"/>
              </a:lnSpc>
            </a:pPr>
            <a:r>
              <a:rPr lang="en-US" sz="3499" b="1">
                <a:solidFill>
                  <a:srgbClr val="006049"/>
                </a:solidFill>
                <a:latin typeface="Inter Bold"/>
                <a:ea typeface="Inter Bold"/>
                <a:cs typeface="Inter Bold"/>
                <a:sym typeface="Inter Bold"/>
              </a:rPr>
              <a:t>Fine-Tuning and Finalization</a:t>
            </a:r>
          </a:p>
        </p:txBody>
      </p:sp>
      <p:sp>
        <p:nvSpPr>
          <p:cNvPr id="7" name="AutoShape 7"/>
          <p:cNvSpPr/>
          <p:nvPr/>
        </p:nvSpPr>
        <p:spPr>
          <a:xfrm flipV="1">
            <a:off x="5840972" y="1028700"/>
            <a:ext cx="0" cy="1990800"/>
          </a:xfrm>
          <a:prstGeom prst="line">
            <a:avLst/>
          </a:prstGeom>
          <a:ln w="28575" cap="rnd">
            <a:solidFill>
              <a:srgbClr val="000000"/>
            </a:solidFill>
            <a:prstDash val="sysDot"/>
            <a:headEnd type="none" w="sm" len="sm"/>
            <a:tailEnd type="oval" w="lg" len="lg"/>
          </a:ln>
        </p:spPr>
        <p:txBody>
          <a:bodyPr/>
          <a:lstStyle/>
          <a:p>
            <a:endParaRPr lang="en-US"/>
          </a:p>
        </p:txBody>
      </p:sp>
      <p:sp>
        <p:nvSpPr>
          <p:cNvPr id="8" name="AutoShape 8"/>
          <p:cNvSpPr/>
          <p:nvPr/>
        </p:nvSpPr>
        <p:spPr>
          <a:xfrm>
            <a:off x="1042987" y="5143500"/>
            <a:ext cx="0" cy="2210144"/>
          </a:xfrm>
          <a:prstGeom prst="line">
            <a:avLst/>
          </a:prstGeom>
          <a:ln w="28575" cap="rnd">
            <a:solidFill>
              <a:srgbClr val="000000"/>
            </a:solidFill>
            <a:prstDash val="sysDot"/>
            <a:headEnd type="none" w="sm" len="sm"/>
            <a:tailEnd type="oval" w="lg" len="lg"/>
          </a:ln>
        </p:spPr>
        <p:txBody>
          <a:bodyPr/>
          <a:lstStyle/>
          <a:p>
            <a:endParaRPr lang="en-US"/>
          </a:p>
        </p:txBody>
      </p:sp>
      <p:sp>
        <p:nvSpPr>
          <p:cNvPr id="9" name="AutoShape 9"/>
          <p:cNvSpPr/>
          <p:nvPr/>
        </p:nvSpPr>
        <p:spPr>
          <a:xfrm flipH="1">
            <a:off x="8267586" y="6723491"/>
            <a:ext cx="14287" cy="2496627"/>
          </a:xfrm>
          <a:prstGeom prst="line">
            <a:avLst/>
          </a:prstGeom>
          <a:ln w="28575" cap="rnd">
            <a:solidFill>
              <a:srgbClr val="000000"/>
            </a:solidFill>
            <a:prstDash val="sysDot"/>
            <a:headEnd type="none" w="sm" len="sm"/>
            <a:tailEnd type="oval" w="lg" len="lg"/>
          </a:ln>
        </p:spPr>
        <p:txBody>
          <a:bodyPr/>
          <a:lstStyle/>
          <a:p>
            <a:endParaRPr lang="en-US"/>
          </a:p>
        </p:txBody>
      </p:sp>
      <p:sp>
        <p:nvSpPr>
          <p:cNvPr id="10" name="AutoShape 10"/>
          <p:cNvSpPr/>
          <p:nvPr/>
        </p:nvSpPr>
        <p:spPr>
          <a:xfrm flipV="1">
            <a:off x="12039655" y="1524020"/>
            <a:ext cx="7144" cy="5075819"/>
          </a:xfrm>
          <a:prstGeom prst="line">
            <a:avLst/>
          </a:prstGeom>
          <a:ln w="28575" cap="rnd">
            <a:solidFill>
              <a:srgbClr val="000000"/>
            </a:solidFill>
            <a:prstDash val="sysDot"/>
            <a:headEnd type="none" w="sm" len="sm"/>
            <a:tailEnd type="oval" w="lg" len="lg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15027946" y="8658225"/>
            <a:ext cx="2902974" cy="1216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99"/>
              </a:lnSpc>
            </a:pPr>
            <a:r>
              <a:rPr lang="en-US" sz="3499" b="1">
                <a:solidFill>
                  <a:srgbClr val="006049"/>
                </a:solidFill>
                <a:latin typeface="Inter Bold"/>
                <a:ea typeface="Inter Bold"/>
                <a:cs typeface="Inter Bold"/>
                <a:sym typeface="Inter Bold"/>
              </a:rPr>
              <a:t>Performance Evaluation</a:t>
            </a:r>
          </a:p>
        </p:txBody>
      </p:sp>
      <p:sp>
        <p:nvSpPr>
          <p:cNvPr id="12" name="AutoShape 12"/>
          <p:cNvSpPr/>
          <p:nvPr/>
        </p:nvSpPr>
        <p:spPr>
          <a:xfrm>
            <a:off x="14813634" y="4714967"/>
            <a:ext cx="0" cy="4276633"/>
          </a:xfrm>
          <a:prstGeom prst="line">
            <a:avLst/>
          </a:prstGeom>
          <a:ln w="28575" cap="rnd">
            <a:solidFill>
              <a:srgbClr val="000000"/>
            </a:solidFill>
            <a:prstDash val="sysDot"/>
            <a:headEnd type="none" w="sm" len="sm"/>
            <a:tailEnd type="oval" w="lg" len="lg"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2950845"/>
            <a:ext cx="11166126" cy="6307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39"/>
              </a:lnSpc>
            </a:pPr>
            <a:r>
              <a:rPr lang="en-US" sz="3999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Data Collection and Preprocessing:</a:t>
            </a:r>
          </a:p>
          <a:p>
            <a:pPr marL="647700" lvl="1" indent="-323850" algn="l">
              <a:lnSpc>
                <a:spcPts val="6030"/>
              </a:lnSpc>
              <a:buFont typeface="Arial"/>
              <a:buChar char="•"/>
            </a:pPr>
            <a:r>
              <a:rPr lang="en-US" sz="3000" u="none" strike="noStrike">
                <a:solidFill>
                  <a:srgbClr val="545454"/>
                </a:solidFill>
                <a:latin typeface="Inter"/>
                <a:ea typeface="Inter"/>
                <a:cs typeface="Inter"/>
                <a:sym typeface="Inter"/>
              </a:rPr>
              <a:t>Collected images of Open Eyes (1) and Closed Eyes (0)</a:t>
            </a:r>
          </a:p>
          <a:p>
            <a:pPr marL="647700" lvl="1" indent="-323850" algn="l">
              <a:lnSpc>
                <a:spcPts val="6030"/>
              </a:lnSpc>
              <a:buFont typeface="Arial"/>
              <a:buChar char="•"/>
            </a:pPr>
            <a:r>
              <a:rPr lang="en-US" sz="3000" u="none" strike="noStrike">
                <a:solidFill>
                  <a:srgbClr val="545454"/>
                </a:solidFill>
                <a:latin typeface="Inter"/>
                <a:ea typeface="Inter"/>
                <a:cs typeface="Inter"/>
                <a:sym typeface="Inter"/>
              </a:rPr>
              <a:t>Resized all images to 64×64 RGB</a:t>
            </a:r>
          </a:p>
          <a:p>
            <a:pPr marL="647700" lvl="1" indent="-323850" algn="l">
              <a:lnSpc>
                <a:spcPts val="6030"/>
              </a:lnSpc>
              <a:buFont typeface="Arial"/>
              <a:buChar char="•"/>
            </a:pPr>
            <a:r>
              <a:rPr lang="en-US" sz="3000" u="none" strike="noStrike">
                <a:solidFill>
                  <a:srgbClr val="545454"/>
                </a:solidFill>
                <a:latin typeface="Inter"/>
                <a:ea typeface="Inter"/>
                <a:cs typeface="Inter"/>
                <a:sym typeface="Inter"/>
              </a:rPr>
              <a:t>Split dataset into:</a:t>
            </a:r>
          </a:p>
          <a:p>
            <a:pPr marL="1295400" lvl="2" indent="-431800" algn="l">
              <a:lnSpc>
                <a:spcPts val="6030"/>
              </a:lnSpc>
              <a:buFont typeface="Arial"/>
              <a:buChar char="⚬"/>
            </a:pPr>
            <a:r>
              <a:rPr lang="en-US" sz="3000" u="none" strike="noStrike">
                <a:solidFill>
                  <a:srgbClr val="545454"/>
                </a:solidFill>
                <a:latin typeface="Inter"/>
                <a:ea typeface="Inter"/>
                <a:cs typeface="Inter"/>
                <a:sym typeface="Inter"/>
              </a:rPr>
              <a:t>Training (64%)</a:t>
            </a:r>
          </a:p>
          <a:p>
            <a:pPr marL="1295400" lvl="2" indent="-431800" algn="l">
              <a:lnSpc>
                <a:spcPts val="6030"/>
              </a:lnSpc>
              <a:buFont typeface="Arial"/>
              <a:buChar char="⚬"/>
            </a:pPr>
            <a:r>
              <a:rPr lang="en-US" sz="3000" u="none" strike="noStrike">
                <a:solidFill>
                  <a:srgbClr val="545454"/>
                </a:solidFill>
                <a:latin typeface="Inter"/>
                <a:ea typeface="Inter"/>
                <a:cs typeface="Inter"/>
                <a:sym typeface="Inter"/>
              </a:rPr>
              <a:t>Validation (16%)</a:t>
            </a:r>
          </a:p>
          <a:p>
            <a:pPr marL="1295400" lvl="2" indent="-431800" algn="l">
              <a:lnSpc>
                <a:spcPts val="6030"/>
              </a:lnSpc>
              <a:buFont typeface="Arial"/>
              <a:buChar char="⚬"/>
            </a:pPr>
            <a:r>
              <a:rPr lang="en-US" sz="3000" u="none" strike="noStrike">
                <a:solidFill>
                  <a:srgbClr val="545454"/>
                </a:solidFill>
                <a:latin typeface="Inter"/>
                <a:ea typeface="Inter"/>
                <a:cs typeface="Inter"/>
                <a:sym typeface="Inter"/>
              </a:rPr>
              <a:t>Test (20%)</a:t>
            </a:r>
          </a:p>
          <a:p>
            <a:pPr marL="647700" lvl="1" indent="-323850" algn="l">
              <a:lnSpc>
                <a:spcPts val="6030"/>
              </a:lnSpc>
              <a:buFont typeface="Arial"/>
              <a:buChar char="•"/>
            </a:pPr>
            <a:r>
              <a:rPr lang="en-US" sz="3000" u="none" strike="noStrike">
                <a:solidFill>
                  <a:srgbClr val="545454"/>
                </a:solidFill>
                <a:latin typeface="Inter"/>
                <a:ea typeface="Inter"/>
                <a:cs typeface="Inter"/>
                <a:sym typeface="Inter"/>
              </a:rPr>
              <a:t>Ensured balanced class distribution (stratified split)</a:t>
            </a:r>
          </a:p>
        </p:txBody>
      </p:sp>
      <p:sp>
        <p:nvSpPr>
          <p:cNvPr id="3" name="Freeform 3"/>
          <p:cNvSpPr/>
          <p:nvPr/>
        </p:nvSpPr>
        <p:spPr>
          <a:xfrm>
            <a:off x="12023261" y="3320504"/>
            <a:ext cx="5561578" cy="4913268"/>
          </a:xfrm>
          <a:custGeom>
            <a:avLst/>
            <a:gdLst/>
            <a:ahLst/>
            <a:cxnLst/>
            <a:rect l="l" t="t" r="r" b="b"/>
            <a:pathLst>
              <a:path w="5561578" h="4913268">
                <a:moveTo>
                  <a:pt x="0" y="0"/>
                </a:moveTo>
                <a:lnTo>
                  <a:pt x="5561579" y="0"/>
                </a:lnTo>
                <a:lnTo>
                  <a:pt x="5561579" y="4913267"/>
                </a:lnTo>
                <a:lnTo>
                  <a:pt x="0" y="491326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55" t="-112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2754561" y="538767"/>
            <a:ext cx="12778879" cy="1457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519"/>
              </a:lnSpc>
            </a:pPr>
            <a:r>
              <a:rPr lang="en-US" sz="960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Data Preparation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49782" y="2578693"/>
            <a:ext cx="11637732" cy="7831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39"/>
              </a:lnSpc>
            </a:pPr>
            <a:r>
              <a:rPr lang="en-US" sz="3999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Enhancing Generalization with Augmentation:</a:t>
            </a:r>
          </a:p>
          <a:p>
            <a:pPr marL="647700" lvl="1" indent="-323850" algn="l">
              <a:lnSpc>
                <a:spcPts val="6030"/>
              </a:lnSpc>
              <a:buFont typeface="Arial"/>
              <a:buChar char="•"/>
            </a:pPr>
            <a:r>
              <a:rPr lang="en-US" sz="3000" u="none" strike="noStrike">
                <a:solidFill>
                  <a:srgbClr val="545454"/>
                </a:solidFill>
                <a:latin typeface="Inter"/>
                <a:ea typeface="Inter"/>
                <a:cs typeface="Inter"/>
                <a:sym typeface="Inter"/>
              </a:rPr>
              <a:t>Used ImageDataGenerator with:</a:t>
            </a:r>
          </a:p>
          <a:p>
            <a:pPr marL="1295400" lvl="2" indent="-431800" algn="l">
              <a:lnSpc>
                <a:spcPts val="6030"/>
              </a:lnSpc>
              <a:buFont typeface="Arial"/>
              <a:buChar char="⚬"/>
            </a:pPr>
            <a:r>
              <a:rPr lang="en-US" sz="3000" u="none" strike="noStrike">
                <a:solidFill>
                  <a:srgbClr val="545454"/>
                </a:solidFill>
                <a:latin typeface="Inter"/>
                <a:ea typeface="Inter"/>
                <a:cs typeface="Inter"/>
                <a:sym typeface="Inter"/>
              </a:rPr>
              <a:t>height_shift_range=0.2</a:t>
            </a:r>
          </a:p>
          <a:p>
            <a:pPr marL="1295400" lvl="2" indent="-431800" algn="l">
              <a:lnSpc>
                <a:spcPts val="6030"/>
              </a:lnSpc>
              <a:buFont typeface="Arial"/>
              <a:buChar char="⚬"/>
            </a:pPr>
            <a:r>
              <a:rPr lang="en-US" sz="3000" u="none" strike="noStrike">
                <a:solidFill>
                  <a:srgbClr val="545454"/>
                </a:solidFill>
                <a:latin typeface="Inter"/>
                <a:ea typeface="Inter"/>
                <a:cs typeface="Inter"/>
                <a:sym typeface="Inter"/>
              </a:rPr>
              <a:t>shear_range=10</a:t>
            </a:r>
          </a:p>
          <a:p>
            <a:pPr marL="1295400" lvl="2" indent="-431800" algn="l">
              <a:lnSpc>
                <a:spcPts val="6030"/>
              </a:lnSpc>
              <a:buFont typeface="Arial"/>
              <a:buChar char="⚬"/>
            </a:pPr>
            <a:r>
              <a:rPr lang="en-US" sz="3000" u="none" strike="noStrike">
                <a:solidFill>
                  <a:srgbClr val="545454"/>
                </a:solidFill>
                <a:latin typeface="Inter"/>
                <a:ea typeface="Inter"/>
                <a:cs typeface="Inter"/>
                <a:sym typeface="Inter"/>
              </a:rPr>
              <a:t>rotation_range=20</a:t>
            </a:r>
          </a:p>
          <a:p>
            <a:pPr marL="1295400" lvl="2" indent="-431800" algn="l">
              <a:lnSpc>
                <a:spcPts val="6030"/>
              </a:lnSpc>
              <a:buFont typeface="Arial"/>
              <a:buChar char="⚬"/>
            </a:pPr>
            <a:r>
              <a:rPr lang="en-US" sz="3000" u="none" strike="noStrike">
                <a:solidFill>
                  <a:srgbClr val="545454"/>
                </a:solidFill>
                <a:latin typeface="Inter"/>
                <a:ea typeface="Inter"/>
                <a:cs typeface="Inter"/>
                <a:sym typeface="Inter"/>
              </a:rPr>
              <a:t>zoom_range=0.5</a:t>
            </a:r>
          </a:p>
          <a:p>
            <a:pPr marL="1295400" lvl="2" indent="-431800" algn="l">
              <a:lnSpc>
                <a:spcPts val="6030"/>
              </a:lnSpc>
              <a:buFont typeface="Arial"/>
              <a:buChar char="⚬"/>
            </a:pPr>
            <a:r>
              <a:rPr lang="en-US" sz="3000" u="none" strike="noStrike">
                <a:solidFill>
                  <a:srgbClr val="545454"/>
                </a:solidFill>
                <a:latin typeface="Inter"/>
                <a:ea typeface="Inter"/>
                <a:cs typeface="Inter"/>
                <a:sym typeface="Inter"/>
              </a:rPr>
              <a:t>brightness_range=[0.8, 1.2]</a:t>
            </a:r>
          </a:p>
          <a:p>
            <a:pPr marL="647700" lvl="1" indent="-323850" algn="l">
              <a:lnSpc>
                <a:spcPts val="6030"/>
              </a:lnSpc>
              <a:buFont typeface="Arial"/>
              <a:buChar char="•"/>
            </a:pPr>
            <a:r>
              <a:rPr lang="en-US" sz="3000" u="none" strike="noStrike">
                <a:solidFill>
                  <a:srgbClr val="545454"/>
                </a:solidFill>
                <a:latin typeface="Inter"/>
                <a:ea typeface="Inter"/>
                <a:cs typeface="Inter"/>
                <a:sym typeface="Inter"/>
              </a:rPr>
              <a:t>Augmented images = Original training size</a:t>
            </a:r>
          </a:p>
          <a:p>
            <a:pPr marL="647700" lvl="1" indent="-323850" algn="l">
              <a:lnSpc>
                <a:spcPts val="6030"/>
              </a:lnSpc>
              <a:buFont typeface="Arial"/>
              <a:buChar char="•"/>
            </a:pPr>
            <a:r>
              <a:rPr lang="en-US" sz="3000" u="none" strike="noStrike">
                <a:solidFill>
                  <a:srgbClr val="545454"/>
                </a:solidFill>
                <a:latin typeface="Inter"/>
                <a:ea typeface="Inter"/>
                <a:cs typeface="Inter"/>
                <a:sym typeface="Inter"/>
              </a:rPr>
              <a:t>Combined original + augmented data for training</a:t>
            </a:r>
          </a:p>
          <a:p>
            <a:pPr marL="0" lvl="0" indent="0" algn="l">
              <a:lnSpc>
                <a:spcPts val="6030"/>
              </a:lnSpc>
            </a:pPr>
            <a:endParaRPr lang="en-US" sz="3000" u="none" strike="noStrike">
              <a:solidFill>
                <a:srgbClr val="545454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14188004" y="2893018"/>
            <a:ext cx="3268085" cy="3316146"/>
          </a:xfrm>
          <a:custGeom>
            <a:avLst/>
            <a:gdLst/>
            <a:ahLst/>
            <a:cxnLst/>
            <a:rect l="l" t="t" r="r" b="b"/>
            <a:pathLst>
              <a:path w="3268085" h="3316146">
                <a:moveTo>
                  <a:pt x="0" y="0"/>
                </a:moveTo>
                <a:lnTo>
                  <a:pt x="3268085" y="0"/>
                </a:lnTo>
                <a:lnTo>
                  <a:pt x="3268085" y="3316146"/>
                </a:lnTo>
                <a:lnTo>
                  <a:pt x="0" y="33161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4188004" y="6391151"/>
            <a:ext cx="3296542" cy="3320781"/>
          </a:xfrm>
          <a:custGeom>
            <a:avLst/>
            <a:gdLst/>
            <a:ahLst/>
            <a:cxnLst/>
            <a:rect l="l" t="t" r="r" b="b"/>
            <a:pathLst>
              <a:path w="3296542" h="3320781">
                <a:moveTo>
                  <a:pt x="0" y="0"/>
                </a:moveTo>
                <a:lnTo>
                  <a:pt x="3296541" y="0"/>
                </a:lnTo>
                <a:lnTo>
                  <a:pt x="3296541" y="3320782"/>
                </a:lnTo>
                <a:lnTo>
                  <a:pt x="0" y="332078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2754561" y="582172"/>
            <a:ext cx="12778879" cy="1457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519"/>
              </a:lnSpc>
            </a:pPr>
            <a:r>
              <a:rPr lang="en-US" sz="960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Data Augmentation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007808" y="6410036"/>
            <a:ext cx="7901803" cy="3515026"/>
          </a:xfrm>
          <a:custGeom>
            <a:avLst/>
            <a:gdLst/>
            <a:ahLst/>
            <a:cxnLst/>
            <a:rect l="l" t="t" r="r" b="b"/>
            <a:pathLst>
              <a:path w="7901803" h="3515026">
                <a:moveTo>
                  <a:pt x="0" y="0"/>
                </a:moveTo>
                <a:lnTo>
                  <a:pt x="7901804" y="0"/>
                </a:lnTo>
                <a:lnTo>
                  <a:pt x="7901804" y="3515025"/>
                </a:lnTo>
                <a:lnTo>
                  <a:pt x="0" y="35150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10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028700" y="2771775"/>
            <a:ext cx="16131679" cy="3259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39"/>
              </a:lnSpc>
            </a:pPr>
            <a:r>
              <a:rPr lang="en-US" sz="3999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Model Architecture: Transfer Learning with MobileNetV2</a:t>
            </a:r>
          </a:p>
          <a:p>
            <a:pPr marL="647700" lvl="1" indent="-323850" algn="l">
              <a:lnSpc>
                <a:spcPts val="6030"/>
              </a:lnSpc>
              <a:buFont typeface="Arial"/>
              <a:buChar char="•"/>
            </a:pPr>
            <a:r>
              <a:rPr lang="en-US" sz="3000" u="none" strike="noStrike">
                <a:solidFill>
                  <a:srgbClr val="545454"/>
                </a:solidFill>
                <a:latin typeface="Inter"/>
                <a:ea typeface="Inter"/>
                <a:cs typeface="Inter"/>
                <a:sym typeface="Inter"/>
              </a:rPr>
              <a:t>Used MobileNetV2 pretrained on ImageNet</a:t>
            </a:r>
          </a:p>
          <a:p>
            <a:pPr marL="647700" lvl="1" indent="-323850" algn="l">
              <a:lnSpc>
                <a:spcPts val="6030"/>
              </a:lnSpc>
              <a:buFont typeface="Arial"/>
              <a:buChar char="•"/>
            </a:pPr>
            <a:r>
              <a:rPr lang="en-US" sz="3000" u="none" strike="noStrike">
                <a:solidFill>
                  <a:srgbClr val="545454"/>
                </a:solidFill>
                <a:latin typeface="Inter"/>
                <a:ea typeface="Inter"/>
                <a:cs typeface="Inter"/>
                <a:sym typeface="Inter"/>
              </a:rPr>
              <a:t>Set include_top=False to use as feature extractor</a:t>
            </a:r>
          </a:p>
          <a:p>
            <a:pPr marL="647700" lvl="1" indent="-323850" algn="l">
              <a:lnSpc>
                <a:spcPts val="6030"/>
              </a:lnSpc>
              <a:buFont typeface="Arial"/>
              <a:buChar char="•"/>
            </a:pPr>
            <a:r>
              <a:rPr lang="en-US" sz="3000" u="none" strike="noStrike">
                <a:solidFill>
                  <a:srgbClr val="545454"/>
                </a:solidFill>
                <a:latin typeface="Inter"/>
                <a:ea typeface="Inter"/>
                <a:cs typeface="Inter"/>
                <a:sym typeface="Inter"/>
              </a:rPr>
              <a:t>Initial training with base model frozen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754561" y="582172"/>
            <a:ext cx="12778879" cy="1457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519"/>
              </a:lnSpc>
            </a:pPr>
            <a:r>
              <a:rPr lang="en-US" sz="960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Transfer Learning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2590800"/>
            <a:ext cx="16131679" cy="6899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999"/>
              </a:lnSpc>
            </a:pPr>
            <a:r>
              <a:rPr lang="en-US" sz="3999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Model Training and Callbacks:</a:t>
            </a:r>
          </a:p>
          <a:p>
            <a:pPr marL="647700" lvl="1" indent="-323850" algn="l">
              <a:lnSpc>
                <a:spcPts val="7500"/>
              </a:lnSpc>
              <a:buFont typeface="Arial"/>
              <a:buChar char="•"/>
            </a:pPr>
            <a:r>
              <a:rPr lang="en-US" sz="3000" u="none" strike="noStrike">
                <a:solidFill>
                  <a:srgbClr val="545454"/>
                </a:solidFill>
                <a:latin typeface="Inter"/>
                <a:ea typeface="Inter"/>
                <a:cs typeface="Inter"/>
                <a:sym typeface="Inter"/>
              </a:rPr>
              <a:t>Compiled with Adam optimizer and binary_crossentropy</a:t>
            </a:r>
          </a:p>
          <a:p>
            <a:pPr marL="647700" lvl="1" indent="-323850" algn="l">
              <a:lnSpc>
                <a:spcPts val="7500"/>
              </a:lnSpc>
              <a:buFont typeface="Arial"/>
              <a:buChar char="•"/>
            </a:pPr>
            <a:r>
              <a:rPr lang="en-US" sz="3000" u="none" strike="noStrike">
                <a:solidFill>
                  <a:srgbClr val="545454"/>
                </a:solidFill>
                <a:latin typeface="Inter"/>
                <a:ea typeface="Inter"/>
                <a:cs typeface="Inter"/>
                <a:sym typeface="Inter"/>
              </a:rPr>
              <a:t>Used:</a:t>
            </a:r>
          </a:p>
          <a:p>
            <a:pPr marL="1295400" lvl="2" indent="-431800" algn="l">
              <a:lnSpc>
                <a:spcPts val="7500"/>
              </a:lnSpc>
              <a:buFont typeface="Arial"/>
              <a:buChar char="⚬"/>
            </a:pPr>
            <a:r>
              <a:rPr lang="en-US" sz="3000" u="none" strike="noStrike">
                <a:solidFill>
                  <a:srgbClr val="545454"/>
                </a:solidFill>
                <a:latin typeface="Inter"/>
                <a:ea typeface="Inter"/>
                <a:cs typeface="Inter"/>
                <a:sym typeface="Inter"/>
              </a:rPr>
              <a:t>ModelCheckpoint (save best by val_loss)</a:t>
            </a:r>
          </a:p>
          <a:p>
            <a:pPr marL="1295400" lvl="2" indent="-431800" algn="l">
              <a:lnSpc>
                <a:spcPts val="7500"/>
              </a:lnSpc>
              <a:buFont typeface="Arial"/>
              <a:buChar char="⚬"/>
            </a:pPr>
            <a:r>
              <a:rPr lang="en-US" sz="3000" u="none" strike="noStrike">
                <a:solidFill>
                  <a:srgbClr val="545454"/>
                </a:solidFill>
                <a:latin typeface="Inter"/>
                <a:ea typeface="Inter"/>
                <a:cs typeface="Inter"/>
                <a:sym typeface="Inter"/>
              </a:rPr>
              <a:t>EarlyStopping (stop if val_accuracy doesn't improve)</a:t>
            </a:r>
          </a:p>
          <a:p>
            <a:pPr marL="647700" lvl="1" indent="-323850" algn="l">
              <a:lnSpc>
                <a:spcPts val="7500"/>
              </a:lnSpc>
              <a:buFont typeface="Arial"/>
              <a:buChar char="•"/>
            </a:pPr>
            <a:r>
              <a:rPr lang="en-US" sz="3000" u="none" strike="noStrike">
                <a:solidFill>
                  <a:srgbClr val="545454"/>
                </a:solidFill>
                <a:latin typeface="Inter"/>
                <a:ea typeface="Inter"/>
                <a:cs typeface="Inter"/>
                <a:sym typeface="Inter"/>
              </a:rPr>
              <a:t>Trained for 50 epochs on training+augmented data</a:t>
            </a:r>
          </a:p>
          <a:p>
            <a:pPr marL="0" lvl="0" indent="0" algn="l">
              <a:lnSpc>
                <a:spcPts val="7500"/>
              </a:lnSpc>
            </a:pPr>
            <a:endParaRPr lang="en-US" sz="3000" u="none" strike="noStrike">
              <a:solidFill>
                <a:srgbClr val="545454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13144500" y="3582799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2754561" y="582172"/>
            <a:ext cx="12778879" cy="1457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519"/>
              </a:lnSpc>
            </a:pPr>
            <a:r>
              <a:rPr lang="en-US" sz="960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Model Training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3253227"/>
            <a:ext cx="16131679" cy="5946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999"/>
              </a:lnSpc>
            </a:pPr>
            <a:r>
              <a:rPr lang="en-US" sz="3999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Fine-Tuning the Pretrained Model:</a:t>
            </a:r>
          </a:p>
          <a:p>
            <a:pPr marL="647700" lvl="1" indent="-323850" algn="l">
              <a:lnSpc>
                <a:spcPts val="7500"/>
              </a:lnSpc>
              <a:buFont typeface="Arial"/>
              <a:buChar char="•"/>
            </a:pPr>
            <a:r>
              <a:rPr lang="en-US" sz="3000" u="none" strike="noStrike">
                <a:solidFill>
                  <a:srgbClr val="545454"/>
                </a:solidFill>
                <a:latin typeface="Inter"/>
                <a:ea typeface="Inter"/>
                <a:cs typeface="Inter"/>
                <a:sym typeface="Inter"/>
              </a:rPr>
              <a:t>Unfroze base model layers after index 100</a:t>
            </a:r>
          </a:p>
          <a:p>
            <a:pPr marL="647700" lvl="1" indent="-323850" algn="l">
              <a:lnSpc>
                <a:spcPts val="7500"/>
              </a:lnSpc>
              <a:buFont typeface="Arial"/>
              <a:buChar char="•"/>
            </a:pPr>
            <a:r>
              <a:rPr lang="en-US" sz="3000" u="none" strike="noStrike">
                <a:solidFill>
                  <a:srgbClr val="545454"/>
                </a:solidFill>
                <a:latin typeface="Inter"/>
                <a:ea typeface="Inter"/>
                <a:cs typeface="Inter"/>
                <a:sym typeface="Inter"/>
              </a:rPr>
              <a:t>Recompiled model with low learning rate (1e-5)</a:t>
            </a:r>
          </a:p>
          <a:p>
            <a:pPr marL="647700" lvl="1" indent="-323850" algn="l">
              <a:lnSpc>
                <a:spcPts val="7500"/>
              </a:lnSpc>
              <a:buFont typeface="Arial"/>
              <a:buChar char="•"/>
            </a:pPr>
            <a:r>
              <a:rPr lang="en-US" sz="3000" u="none" strike="noStrike">
                <a:solidFill>
                  <a:srgbClr val="545454"/>
                </a:solidFill>
                <a:latin typeface="Inter"/>
                <a:ea typeface="Inter"/>
                <a:cs typeface="Inter"/>
                <a:sym typeface="Inter"/>
              </a:rPr>
              <a:t>Trained for additional 30 epochs</a:t>
            </a:r>
          </a:p>
          <a:p>
            <a:pPr marL="647700" lvl="1" indent="-323850" algn="l">
              <a:lnSpc>
                <a:spcPts val="7500"/>
              </a:lnSpc>
              <a:buFont typeface="Arial"/>
              <a:buChar char="•"/>
            </a:pPr>
            <a:r>
              <a:rPr lang="en-US" sz="3000" u="none" strike="noStrike">
                <a:solidFill>
                  <a:srgbClr val="545454"/>
                </a:solidFill>
                <a:latin typeface="Inter"/>
                <a:ea typeface="Inter"/>
                <a:cs typeface="Inter"/>
                <a:sym typeface="Inter"/>
              </a:rPr>
              <a:t>Purpose: Adapt pretrained layers to the eye dataset</a:t>
            </a:r>
          </a:p>
          <a:p>
            <a:pPr marL="0" lvl="0" indent="0" algn="l">
              <a:lnSpc>
                <a:spcPts val="7500"/>
              </a:lnSpc>
            </a:pPr>
            <a:endParaRPr lang="en-US" sz="3000" u="none" strike="noStrike">
              <a:solidFill>
                <a:srgbClr val="545454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12218301" y="3748527"/>
            <a:ext cx="5336476" cy="3105809"/>
          </a:xfrm>
          <a:custGeom>
            <a:avLst/>
            <a:gdLst/>
            <a:ahLst/>
            <a:cxnLst/>
            <a:rect l="l" t="t" r="r" b="b"/>
            <a:pathLst>
              <a:path w="5336476" h="3105809">
                <a:moveTo>
                  <a:pt x="0" y="0"/>
                </a:moveTo>
                <a:lnTo>
                  <a:pt x="5336476" y="0"/>
                </a:lnTo>
                <a:lnTo>
                  <a:pt x="5336476" y="3105809"/>
                </a:lnTo>
                <a:lnTo>
                  <a:pt x="0" y="3105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2754561" y="582172"/>
            <a:ext cx="12778879" cy="1457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519"/>
              </a:lnSpc>
            </a:pPr>
            <a:r>
              <a:rPr lang="en-US" sz="960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Fine-Tuning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0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50284" y="9258300"/>
            <a:ext cx="16209016" cy="2394733"/>
            <a:chOff x="0" y="0"/>
            <a:chExt cx="4269041" cy="63071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69041" cy="630712"/>
            </a:xfrm>
            <a:custGeom>
              <a:avLst/>
              <a:gdLst/>
              <a:ahLst/>
              <a:cxnLst/>
              <a:rect l="l" t="t" r="r" b="b"/>
              <a:pathLst>
                <a:path w="4269041" h="630712">
                  <a:moveTo>
                    <a:pt x="33434" y="0"/>
                  </a:moveTo>
                  <a:lnTo>
                    <a:pt x="4235607" y="0"/>
                  </a:lnTo>
                  <a:cubicBezTo>
                    <a:pt x="4254073" y="0"/>
                    <a:pt x="4269041" y="14969"/>
                    <a:pt x="4269041" y="33434"/>
                  </a:cubicBezTo>
                  <a:lnTo>
                    <a:pt x="4269041" y="597277"/>
                  </a:lnTo>
                  <a:cubicBezTo>
                    <a:pt x="4269041" y="606145"/>
                    <a:pt x="4265519" y="614649"/>
                    <a:pt x="4259249" y="620919"/>
                  </a:cubicBezTo>
                  <a:cubicBezTo>
                    <a:pt x="4252979" y="627189"/>
                    <a:pt x="4244475" y="630712"/>
                    <a:pt x="4235607" y="630712"/>
                  </a:cubicBezTo>
                  <a:lnTo>
                    <a:pt x="33434" y="630712"/>
                  </a:lnTo>
                  <a:cubicBezTo>
                    <a:pt x="24567" y="630712"/>
                    <a:pt x="16063" y="627189"/>
                    <a:pt x="9793" y="620919"/>
                  </a:cubicBezTo>
                  <a:cubicBezTo>
                    <a:pt x="3523" y="614649"/>
                    <a:pt x="0" y="606145"/>
                    <a:pt x="0" y="597277"/>
                  </a:cubicBezTo>
                  <a:lnTo>
                    <a:pt x="0" y="33434"/>
                  </a:lnTo>
                  <a:cubicBezTo>
                    <a:pt x="0" y="24567"/>
                    <a:pt x="3523" y="16063"/>
                    <a:pt x="9793" y="9793"/>
                  </a:cubicBezTo>
                  <a:cubicBezTo>
                    <a:pt x="16063" y="3523"/>
                    <a:pt x="24567" y="0"/>
                    <a:pt x="33434" y="0"/>
                  </a:cubicBezTo>
                  <a:close/>
                </a:path>
              </a:pathLst>
            </a:custGeom>
            <a:solidFill>
              <a:srgbClr val="EDEDE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269041" cy="6783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050284" y="1028700"/>
            <a:ext cx="3174862" cy="2627384"/>
          </a:xfrm>
          <a:custGeom>
            <a:avLst/>
            <a:gdLst/>
            <a:ahLst/>
            <a:cxnLst/>
            <a:rect l="l" t="t" r="r" b="b"/>
            <a:pathLst>
              <a:path w="3174862" h="2627384">
                <a:moveTo>
                  <a:pt x="0" y="0"/>
                </a:moveTo>
                <a:lnTo>
                  <a:pt x="3174862" y="0"/>
                </a:lnTo>
                <a:lnTo>
                  <a:pt x="3174862" y="2627384"/>
                </a:lnTo>
                <a:lnTo>
                  <a:pt x="0" y="26273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2573668" y="4414838"/>
            <a:ext cx="13865089" cy="1457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519"/>
              </a:lnSpc>
            </a:pPr>
            <a:r>
              <a:rPr lang="en-US" sz="96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04  Desktop-Based Systems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2400" y="340417"/>
            <a:ext cx="19858754" cy="9757650"/>
            <a:chOff x="0" y="0"/>
            <a:chExt cx="5230289" cy="256991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230289" cy="2569916"/>
            </a:xfrm>
            <a:custGeom>
              <a:avLst/>
              <a:gdLst/>
              <a:ahLst/>
              <a:cxnLst/>
              <a:rect l="l" t="t" r="r" b="b"/>
              <a:pathLst>
                <a:path w="5230289" h="2569916">
                  <a:moveTo>
                    <a:pt x="38985" y="0"/>
                  </a:moveTo>
                  <a:lnTo>
                    <a:pt x="5191304" y="0"/>
                  </a:lnTo>
                  <a:cubicBezTo>
                    <a:pt x="5212835" y="0"/>
                    <a:pt x="5230289" y="17454"/>
                    <a:pt x="5230289" y="38985"/>
                  </a:cubicBezTo>
                  <a:lnTo>
                    <a:pt x="5230289" y="2530931"/>
                  </a:lnTo>
                  <a:cubicBezTo>
                    <a:pt x="5230289" y="2552462"/>
                    <a:pt x="5212835" y="2569916"/>
                    <a:pt x="5191304" y="2569916"/>
                  </a:cubicBezTo>
                  <a:lnTo>
                    <a:pt x="38985" y="2569916"/>
                  </a:lnTo>
                  <a:cubicBezTo>
                    <a:pt x="17454" y="2569916"/>
                    <a:pt x="0" y="2552462"/>
                    <a:pt x="0" y="2530931"/>
                  </a:cubicBezTo>
                  <a:lnTo>
                    <a:pt x="0" y="38985"/>
                  </a:lnTo>
                  <a:cubicBezTo>
                    <a:pt x="0" y="17454"/>
                    <a:pt x="17454" y="0"/>
                    <a:pt x="38985" y="0"/>
                  </a:cubicBezTo>
                  <a:close/>
                </a:path>
              </a:pathLst>
            </a:custGeom>
            <a:solidFill>
              <a:srgbClr val="EDEDE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5230289" cy="26175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1033341" y="3114796"/>
            <a:ext cx="6296586" cy="6143504"/>
            <a:chOff x="0" y="0"/>
            <a:chExt cx="8395447" cy="8191339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/>
            <a:srcRect t="2683" b="2683"/>
            <a:stretch>
              <a:fillRect/>
            </a:stretch>
          </p:blipFill>
          <p:spPr>
            <a:xfrm>
              <a:off x="0" y="0"/>
              <a:ext cx="8395447" cy="8191339"/>
            </a:xfrm>
            <a:prstGeom prst="rect">
              <a:avLst/>
            </a:prstGeom>
          </p:spPr>
        </p:pic>
      </p:grpSp>
      <p:grpSp>
        <p:nvGrpSpPr>
          <p:cNvPr id="7" name="Group 7"/>
          <p:cNvGrpSpPr/>
          <p:nvPr/>
        </p:nvGrpSpPr>
        <p:grpSpPr>
          <a:xfrm>
            <a:off x="13095662" y="3829660"/>
            <a:ext cx="5192338" cy="1571556"/>
            <a:chOff x="0" y="-58821"/>
            <a:chExt cx="1309754" cy="38155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309754" cy="295832"/>
            </a:xfrm>
            <a:custGeom>
              <a:avLst/>
              <a:gdLst/>
              <a:ahLst/>
              <a:cxnLst/>
              <a:rect l="l" t="t" r="r" b="b"/>
              <a:pathLst>
                <a:path w="1309754" h="295832">
                  <a:moveTo>
                    <a:pt x="147916" y="0"/>
                  </a:moveTo>
                  <a:lnTo>
                    <a:pt x="1161838" y="0"/>
                  </a:lnTo>
                  <a:cubicBezTo>
                    <a:pt x="1201068" y="0"/>
                    <a:pt x="1238691" y="15584"/>
                    <a:pt x="1266430" y="43324"/>
                  </a:cubicBezTo>
                  <a:cubicBezTo>
                    <a:pt x="1294170" y="71063"/>
                    <a:pt x="1309754" y="108686"/>
                    <a:pt x="1309754" y="147916"/>
                  </a:cubicBezTo>
                  <a:lnTo>
                    <a:pt x="1309754" y="147916"/>
                  </a:lnTo>
                  <a:cubicBezTo>
                    <a:pt x="1309754" y="187146"/>
                    <a:pt x="1294170" y="224768"/>
                    <a:pt x="1266430" y="252508"/>
                  </a:cubicBezTo>
                  <a:cubicBezTo>
                    <a:pt x="1238691" y="280248"/>
                    <a:pt x="1201068" y="295832"/>
                    <a:pt x="1161838" y="295832"/>
                  </a:cubicBezTo>
                  <a:lnTo>
                    <a:pt x="147916" y="295832"/>
                  </a:lnTo>
                  <a:cubicBezTo>
                    <a:pt x="108686" y="295832"/>
                    <a:pt x="71063" y="280248"/>
                    <a:pt x="43324" y="252508"/>
                  </a:cubicBezTo>
                  <a:cubicBezTo>
                    <a:pt x="15584" y="224768"/>
                    <a:pt x="0" y="187146"/>
                    <a:pt x="0" y="147916"/>
                  </a:cubicBezTo>
                  <a:lnTo>
                    <a:pt x="0" y="147916"/>
                  </a:lnTo>
                  <a:cubicBezTo>
                    <a:pt x="0" y="108686"/>
                    <a:pt x="15584" y="71063"/>
                    <a:pt x="43324" y="43324"/>
                  </a:cubicBezTo>
                  <a:cubicBezTo>
                    <a:pt x="71063" y="15584"/>
                    <a:pt x="108686" y="0"/>
                    <a:pt x="147916" y="0"/>
                  </a:cubicBezTo>
                  <a:close/>
                </a:path>
              </a:pathLst>
            </a:custGeom>
            <a:solidFill>
              <a:srgbClr val="006049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58821"/>
              <a:ext cx="1309754" cy="3815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479"/>
                </a:lnSpc>
                <a:spcBef>
                  <a:spcPct val="0"/>
                </a:spcBef>
              </a:pPr>
              <a:r>
                <a:rPr lang="en-US" sz="3199" b="1" u="none" strike="noStrike" dirty="0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Mobile App Deployment</a:t>
              </a:r>
            </a:p>
          </p:txBody>
        </p:sp>
      </p:grpSp>
      <p:sp>
        <p:nvSpPr>
          <p:cNvPr id="10" name="AutoShape 10"/>
          <p:cNvSpPr/>
          <p:nvPr/>
        </p:nvSpPr>
        <p:spPr>
          <a:xfrm>
            <a:off x="11521795" y="2309933"/>
            <a:ext cx="5265761" cy="0"/>
          </a:xfrm>
          <a:prstGeom prst="line">
            <a:avLst/>
          </a:prstGeom>
          <a:ln w="38100" cap="rnd">
            <a:solidFill>
              <a:srgbClr val="00604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5767182" y="1466971"/>
            <a:ext cx="5754613" cy="1647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001"/>
              </a:lnSpc>
            </a:pPr>
            <a:r>
              <a:rPr lang="en-US" sz="10834">
                <a:solidFill>
                  <a:srgbClr val="2E2F2E"/>
                </a:solidFill>
                <a:latin typeface="Anton"/>
                <a:ea typeface="Anton"/>
                <a:cs typeface="Anton"/>
                <a:sym typeface="Anton"/>
              </a:rPr>
              <a:t>Content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767182" y="4451339"/>
            <a:ext cx="1008374" cy="847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20"/>
              </a:lnSpc>
            </a:pPr>
            <a:r>
              <a:rPr lang="en-US" sz="5600">
                <a:solidFill>
                  <a:srgbClr val="2E2F2E"/>
                </a:solidFill>
                <a:latin typeface="Anton"/>
                <a:ea typeface="Anton"/>
                <a:cs typeface="Anton"/>
                <a:sym typeface="Anton"/>
              </a:rPr>
              <a:t>01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691870" y="5631015"/>
            <a:ext cx="1008374" cy="847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20"/>
              </a:lnSpc>
            </a:pPr>
            <a:r>
              <a:rPr lang="en-US" sz="5600">
                <a:solidFill>
                  <a:srgbClr val="2E2F2E"/>
                </a:solidFill>
                <a:latin typeface="Anton"/>
                <a:ea typeface="Anton"/>
                <a:cs typeface="Anton"/>
                <a:sym typeface="Anton"/>
              </a:rPr>
              <a:t>02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691870" y="6866001"/>
            <a:ext cx="1008374" cy="847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20"/>
              </a:lnSpc>
            </a:pPr>
            <a:r>
              <a:rPr lang="en-US" sz="5600">
                <a:solidFill>
                  <a:srgbClr val="2E2F2E"/>
                </a:solidFill>
                <a:latin typeface="Anton"/>
                <a:ea typeface="Anton"/>
                <a:cs typeface="Anton"/>
                <a:sym typeface="Anton"/>
              </a:rPr>
              <a:t>03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691870" y="8059756"/>
            <a:ext cx="1008374" cy="847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20"/>
              </a:lnSpc>
            </a:pPr>
            <a:r>
              <a:rPr lang="en-US" sz="5600">
                <a:solidFill>
                  <a:srgbClr val="2E2F2E"/>
                </a:solidFill>
                <a:latin typeface="Anton"/>
                <a:ea typeface="Anton"/>
                <a:cs typeface="Anton"/>
                <a:sym typeface="Anton"/>
              </a:rPr>
              <a:t>04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237735" y="4451339"/>
            <a:ext cx="1008374" cy="847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20"/>
              </a:lnSpc>
            </a:pPr>
            <a:r>
              <a:rPr lang="en-US" sz="5600" dirty="0">
                <a:solidFill>
                  <a:srgbClr val="2E2F2E"/>
                </a:solidFill>
                <a:latin typeface="Anton"/>
                <a:ea typeface="Anton"/>
                <a:cs typeface="Anton"/>
                <a:sym typeface="Anton"/>
              </a:rPr>
              <a:t>05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237735" y="5599032"/>
            <a:ext cx="1008374" cy="847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20"/>
              </a:lnSpc>
            </a:pPr>
            <a:r>
              <a:rPr lang="en-US" sz="5600" dirty="0">
                <a:solidFill>
                  <a:srgbClr val="2E2F2E"/>
                </a:solidFill>
                <a:latin typeface="Anton"/>
                <a:ea typeface="Anton"/>
                <a:cs typeface="Anton"/>
                <a:sym typeface="Anton"/>
              </a:rPr>
              <a:t>06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237735" y="6866001"/>
            <a:ext cx="1008374" cy="847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20"/>
              </a:lnSpc>
            </a:pPr>
            <a:r>
              <a:rPr lang="en-US" sz="5600" dirty="0">
                <a:solidFill>
                  <a:srgbClr val="2E2F2E"/>
                </a:solidFill>
                <a:latin typeface="Anton"/>
                <a:ea typeface="Anton"/>
                <a:cs typeface="Anton"/>
                <a:sym typeface="Anton"/>
              </a:rPr>
              <a:t>07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6775557" y="7610423"/>
            <a:ext cx="5265761" cy="1597557"/>
            <a:chOff x="0" y="-61919"/>
            <a:chExt cx="1309754" cy="381557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309754" cy="295832"/>
            </a:xfrm>
            <a:custGeom>
              <a:avLst/>
              <a:gdLst/>
              <a:ahLst/>
              <a:cxnLst/>
              <a:rect l="l" t="t" r="r" b="b"/>
              <a:pathLst>
                <a:path w="1309754" h="295832">
                  <a:moveTo>
                    <a:pt x="147916" y="0"/>
                  </a:moveTo>
                  <a:lnTo>
                    <a:pt x="1161838" y="0"/>
                  </a:lnTo>
                  <a:cubicBezTo>
                    <a:pt x="1201068" y="0"/>
                    <a:pt x="1238691" y="15584"/>
                    <a:pt x="1266430" y="43324"/>
                  </a:cubicBezTo>
                  <a:cubicBezTo>
                    <a:pt x="1294170" y="71063"/>
                    <a:pt x="1309754" y="108686"/>
                    <a:pt x="1309754" y="147916"/>
                  </a:cubicBezTo>
                  <a:lnTo>
                    <a:pt x="1309754" y="147916"/>
                  </a:lnTo>
                  <a:cubicBezTo>
                    <a:pt x="1309754" y="187146"/>
                    <a:pt x="1294170" y="224768"/>
                    <a:pt x="1266430" y="252508"/>
                  </a:cubicBezTo>
                  <a:cubicBezTo>
                    <a:pt x="1238691" y="280248"/>
                    <a:pt x="1201068" y="295832"/>
                    <a:pt x="1161838" y="295832"/>
                  </a:cubicBezTo>
                  <a:lnTo>
                    <a:pt x="147916" y="295832"/>
                  </a:lnTo>
                  <a:cubicBezTo>
                    <a:pt x="108686" y="295832"/>
                    <a:pt x="71063" y="280248"/>
                    <a:pt x="43324" y="252508"/>
                  </a:cubicBezTo>
                  <a:cubicBezTo>
                    <a:pt x="15584" y="224768"/>
                    <a:pt x="0" y="187146"/>
                    <a:pt x="0" y="147916"/>
                  </a:cubicBezTo>
                  <a:lnTo>
                    <a:pt x="0" y="147916"/>
                  </a:lnTo>
                  <a:cubicBezTo>
                    <a:pt x="0" y="108686"/>
                    <a:pt x="15584" y="71063"/>
                    <a:pt x="43324" y="43324"/>
                  </a:cubicBezTo>
                  <a:cubicBezTo>
                    <a:pt x="71063" y="15584"/>
                    <a:pt x="108686" y="0"/>
                    <a:pt x="147916" y="0"/>
                  </a:cubicBezTo>
                  <a:close/>
                </a:path>
              </a:pathLst>
            </a:custGeom>
            <a:solidFill>
              <a:srgbClr val="006049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61919"/>
              <a:ext cx="1309754" cy="3815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479"/>
                </a:lnSpc>
                <a:spcBef>
                  <a:spcPct val="0"/>
                </a:spcBef>
              </a:pPr>
              <a:r>
                <a:rPr lang="en-US" sz="3199" b="1" u="none" strike="noStrike" dirty="0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Desktop-Based Systems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3084224" y="6349982"/>
            <a:ext cx="5192338" cy="1560545"/>
            <a:chOff x="-6004" y="-58162"/>
            <a:chExt cx="1315758" cy="381557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309754" cy="295832"/>
            </a:xfrm>
            <a:custGeom>
              <a:avLst/>
              <a:gdLst/>
              <a:ahLst/>
              <a:cxnLst/>
              <a:rect l="l" t="t" r="r" b="b"/>
              <a:pathLst>
                <a:path w="1309754" h="295832">
                  <a:moveTo>
                    <a:pt x="147916" y="0"/>
                  </a:moveTo>
                  <a:lnTo>
                    <a:pt x="1161838" y="0"/>
                  </a:lnTo>
                  <a:cubicBezTo>
                    <a:pt x="1201068" y="0"/>
                    <a:pt x="1238691" y="15584"/>
                    <a:pt x="1266430" y="43324"/>
                  </a:cubicBezTo>
                  <a:cubicBezTo>
                    <a:pt x="1294170" y="71063"/>
                    <a:pt x="1309754" y="108686"/>
                    <a:pt x="1309754" y="147916"/>
                  </a:cubicBezTo>
                  <a:lnTo>
                    <a:pt x="1309754" y="147916"/>
                  </a:lnTo>
                  <a:cubicBezTo>
                    <a:pt x="1309754" y="187146"/>
                    <a:pt x="1294170" y="224768"/>
                    <a:pt x="1266430" y="252508"/>
                  </a:cubicBezTo>
                  <a:cubicBezTo>
                    <a:pt x="1238691" y="280248"/>
                    <a:pt x="1201068" y="295832"/>
                    <a:pt x="1161838" y="295832"/>
                  </a:cubicBezTo>
                  <a:lnTo>
                    <a:pt x="147916" y="295832"/>
                  </a:lnTo>
                  <a:cubicBezTo>
                    <a:pt x="108686" y="295832"/>
                    <a:pt x="71063" y="280248"/>
                    <a:pt x="43324" y="252508"/>
                  </a:cubicBezTo>
                  <a:cubicBezTo>
                    <a:pt x="15584" y="224768"/>
                    <a:pt x="0" y="187146"/>
                    <a:pt x="0" y="147916"/>
                  </a:cubicBezTo>
                  <a:lnTo>
                    <a:pt x="0" y="147916"/>
                  </a:lnTo>
                  <a:cubicBezTo>
                    <a:pt x="0" y="108686"/>
                    <a:pt x="15584" y="71063"/>
                    <a:pt x="43324" y="43324"/>
                  </a:cubicBezTo>
                  <a:cubicBezTo>
                    <a:pt x="71063" y="15584"/>
                    <a:pt x="108686" y="0"/>
                    <a:pt x="147916" y="0"/>
                  </a:cubicBezTo>
                  <a:close/>
                </a:path>
              </a:pathLst>
            </a:custGeom>
            <a:solidFill>
              <a:srgbClr val="006049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-6004" y="-58162"/>
              <a:ext cx="1309754" cy="3815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479"/>
                </a:lnSpc>
                <a:spcBef>
                  <a:spcPct val="0"/>
                </a:spcBef>
              </a:pPr>
              <a:r>
                <a:rPr lang="en-US" sz="3199" b="1" u="none" strike="noStrike" dirty="0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Future Work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6775557" y="6308508"/>
            <a:ext cx="5265761" cy="1597557"/>
            <a:chOff x="0" y="-71349"/>
            <a:chExt cx="1309754" cy="381557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309754" cy="295832"/>
            </a:xfrm>
            <a:custGeom>
              <a:avLst/>
              <a:gdLst/>
              <a:ahLst/>
              <a:cxnLst/>
              <a:rect l="l" t="t" r="r" b="b"/>
              <a:pathLst>
                <a:path w="1309754" h="295832">
                  <a:moveTo>
                    <a:pt x="147916" y="0"/>
                  </a:moveTo>
                  <a:lnTo>
                    <a:pt x="1161838" y="0"/>
                  </a:lnTo>
                  <a:cubicBezTo>
                    <a:pt x="1201068" y="0"/>
                    <a:pt x="1238691" y="15584"/>
                    <a:pt x="1266430" y="43324"/>
                  </a:cubicBezTo>
                  <a:cubicBezTo>
                    <a:pt x="1294170" y="71063"/>
                    <a:pt x="1309754" y="108686"/>
                    <a:pt x="1309754" y="147916"/>
                  </a:cubicBezTo>
                  <a:lnTo>
                    <a:pt x="1309754" y="147916"/>
                  </a:lnTo>
                  <a:cubicBezTo>
                    <a:pt x="1309754" y="187146"/>
                    <a:pt x="1294170" y="224768"/>
                    <a:pt x="1266430" y="252508"/>
                  </a:cubicBezTo>
                  <a:cubicBezTo>
                    <a:pt x="1238691" y="280248"/>
                    <a:pt x="1201068" y="295832"/>
                    <a:pt x="1161838" y="295832"/>
                  </a:cubicBezTo>
                  <a:lnTo>
                    <a:pt x="147916" y="295832"/>
                  </a:lnTo>
                  <a:cubicBezTo>
                    <a:pt x="108686" y="295832"/>
                    <a:pt x="71063" y="280248"/>
                    <a:pt x="43324" y="252508"/>
                  </a:cubicBezTo>
                  <a:cubicBezTo>
                    <a:pt x="15584" y="224768"/>
                    <a:pt x="0" y="187146"/>
                    <a:pt x="0" y="147916"/>
                  </a:cubicBezTo>
                  <a:lnTo>
                    <a:pt x="0" y="147916"/>
                  </a:lnTo>
                  <a:cubicBezTo>
                    <a:pt x="0" y="108686"/>
                    <a:pt x="15584" y="71063"/>
                    <a:pt x="43324" y="43324"/>
                  </a:cubicBezTo>
                  <a:cubicBezTo>
                    <a:pt x="71063" y="15584"/>
                    <a:pt x="108686" y="0"/>
                    <a:pt x="147916" y="0"/>
                  </a:cubicBezTo>
                  <a:close/>
                </a:path>
              </a:pathLst>
            </a:custGeom>
            <a:solidFill>
              <a:srgbClr val="006049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-71349"/>
              <a:ext cx="1309754" cy="3815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479"/>
                </a:lnSpc>
                <a:spcBef>
                  <a:spcPct val="0"/>
                </a:spcBef>
              </a:pPr>
              <a:r>
                <a:rPr lang="en-US" sz="3199" b="1" u="none" strike="noStrike" dirty="0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Model Development</a:t>
              </a:r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6775557" y="3829659"/>
            <a:ext cx="5265761" cy="1604128"/>
            <a:chOff x="0" y="-55012"/>
            <a:chExt cx="1309754" cy="381557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1309754" cy="295832"/>
            </a:xfrm>
            <a:custGeom>
              <a:avLst/>
              <a:gdLst/>
              <a:ahLst/>
              <a:cxnLst/>
              <a:rect l="l" t="t" r="r" b="b"/>
              <a:pathLst>
                <a:path w="1309754" h="295832">
                  <a:moveTo>
                    <a:pt x="147916" y="0"/>
                  </a:moveTo>
                  <a:lnTo>
                    <a:pt x="1161838" y="0"/>
                  </a:lnTo>
                  <a:cubicBezTo>
                    <a:pt x="1201068" y="0"/>
                    <a:pt x="1238691" y="15584"/>
                    <a:pt x="1266430" y="43324"/>
                  </a:cubicBezTo>
                  <a:cubicBezTo>
                    <a:pt x="1294170" y="71063"/>
                    <a:pt x="1309754" y="108686"/>
                    <a:pt x="1309754" y="147916"/>
                  </a:cubicBezTo>
                  <a:lnTo>
                    <a:pt x="1309754" y="147916"/>
                  </a:lnTo>
                  <a:cubicBezTo>
                    <a:pt x="1309754" y="187146"/>
                    <a:pt x="1294170" y="224768"/>
                    <a:pt x="1266430" y="252508"/>
                  </a:cubicBezTo>
                  <a:cubicBezTo>
                    <a:pt x="1238691" y="280248"/>
                    <a:pt x="1201068" y="295832"/>
                    <a:pt x="1161838" y="295832"/>
                  </a:cubicBezTo>
                  <a:lnTo>
                    <a:pt x="147916" y="295832"/>
                  </a:lnTo>
                  <a:cubicBezTo>
                    <a:pt x="108686" y="295832"/>
                    <a:pt x="71063" y="280248"/>
                    <a:pt x="43324" y="252508"/>
                  </a:cubicBezTo>
                  <a:cubicBezTo>
                    <a:pt x="15584" y="224768"/>
                    <a:pt x="0" y="187146"/>
                    <a:pt x="0" y="147916"/>
                  </a:cubicBezTo>
                  <a:lnTo>
                    <a:pt x="0" y="147916"/>
                  </a:lnTo>
                  <a:cubicBezTo>
                    <a:pt x="0" y="108686"/>
                    <a:pt x="15584" y="71063"/>
                    <a:pt x="43324" y="43324"/>
                  </a:cubicBezTo>
                  <a:cubicBezTo>
                    <a:pt x="71063" y="15584"/>
                    <a:pt x="108686" y="0"/>
                    <a:pt x="147916" y="0"/>
                  </a:cubicBezTo>
                  <a:close/>
                </a:path>
              </a:pathLst>
            </a:custGeom>
            <a:solidFill>
              <a:srgbClr val="00604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0" y="-55012"/>
              <a:ext cx="1309754" cy="3815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79"/>
                </a:lnSpc>
              </a:pPr>
              <a:r>
                <a:rPr lang="en-US" sz="3199" b="1" dirty="0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Introduction</a:t>
              </a:r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6775557" y="5084312"/>
            <a:ext cx="5265761" cy="1597557"/>
            <a:chOff x="0" y="-60035"/>
            <a:chExt cx="1309754" cy="381557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1309754" cy="295832"/>
            </a:xfrm>
            <a:custGeom>
              <a:avLst/>
              <a:gdLst/>
              <a:ahLst/>
              <a:cxnLst/>
              <a:rect l="l" t="t" r="r" b="b"/>
              <a:pathLst>
                <a:path w="1309754" h="295832">
                  <a:moveTo>
                    <a:pt x="147916" y="0"/>
                  </a:moveTo>
                  <a:lnTo>
                    <a:pt x="1161838" y="0"/>
                  </a:lnTo>
                  <a:cubicBezTo>
                    <a:pt x="1201068" y="0"/>
                    <a:pt x="1238691" y="15584"/>
                    <a:pt x="1266430" y="43324"/>
                  </a:cubicBezTo>
                  <a:cubicBezTo>
                    <a:pt x="1294170" y="71063"/>
                    <a:pt x="1309754" y="108686"/>
                    <a:pt x="1309754" y="147916"/>
                  </a:cubicBezTo>
                  <a:lnTo>
                    <a:pt x="1309754" y="147916"/>
                  </a:lnTo>
                  <a:cubicBezTo>
                    <a:pt x="1309754" y="187146"/>
                    <a:pt x="1294170" y="224768"/>
                    <a:pt x="1266430" y="252508"/>
                  </a:cubicBezTo>
                  <a:cubicBezTo>
                    <a:pt x="1238691" y="280248"/>
                    <a:pt x="1201068" y="295832"/>
                    <a:pt x="1161838" y="295832"/>
                  </a:cubicBezTo>
                  <a:lnTo>
                    <a:pt x="147916" y="295832"/>
                  </a:lnTo>
                  <a:cubicBezTo>
                    <a:pt x="108686" y="295832"/>
                    <a:pt x="71063" y="280248"/>
                    <a:pt x="43324" y="252508"/>
                  </a:cubicBezTo>
                  <a:cubicBezTo>
                    <a:pt x="15584" y="224768"/>
                    <a:pt x="0" y="187146"/>
                    <a:pt x="0" y="147916"/>
                  </a:cubicBezTo>
                  <a:lnTo>
                    <a:pt x="0" y="147916"/>
                  </a:lnTo>
                  <a:cubicBezTo>
                    <a:pt x="0" y="108686"/>
                    <a:pt x="15584" y="71063"/>
                    <a:pt x="43324" y="43324"/>
                  </a:cubicBezTo>
                  <a:cubicBezTo>
                    <a:pt x="71063" y="15584"/>
                    <a:pt x="108686" y="0"/>
                    <a:pt x="147916" y="0"/>
                  </a:cubicBezTo>
                  <a:close/>
                </a:path>
              </a:pathLst>
            </a:custGeom>
            <a:solidFill>
              <a:srgbClr val="00604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0" y="-60035"/>
              <a:ext cx="1309754" cy="3815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79"/>
                </a:lnSpc>
              </a:pPr>
              <a:r>
                <a:rPr lang="en-US" sz="3199" b="1" dirty="0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Objectives</a:t>
              </a:r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13095662" y="5067822"/>
            <a:ext cx="5192338" cy="1583653"/>
            <a:chOff x="0" y="-63697"/>
            <a:chExt cx="1309754" cy="381557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1309754" cy="295832"/>
            </a:xfrm>
            <a:custGeom>
              <a:avLst/>
              <a:gdLst/>
              <a:ahLst/>
              <a:cxnLst/>
              <a:rect l="l" t="t" r="r" b="b"/>
              <a:pathLst>
                <a:path w="1309754" h="295832">
                  <a:moveTo>
                    <a:pt x="147916" y="0"/>
                  </a:moveTo>
                  <a:lnTo>
                    <a:pt x="1161838" y="0"/>
                  </a:lnTo>
                  <a:cubicBezTo>
                    <a:pt x="1201068" y="0"/>
                    <a:pt x="1238691" y="15584"/>
                    <a:pt x="1266430" y="43324"/>
                  </a:cubicBezTo>
                  <a:cubicBezTo>
                    <a:pt x="1294170" y="71063"/>
                    <a:pt x="1309754" y="108686"/>
                    <a:pt x="1309754" y="147916"/>
                  </a:cubicBezTo>
                  <a:lnTo>
                    <a:pt x="1309754" y="147916"/>
                  </a:lnTo>
                  <a:cubicBezTo>
                    <a:pt x="1309754" y="187146"/>
                    <a:pt x="1294170" y="224768"/>
                    <a:pt x="1266430" y="252508"/>
                  </a:cubicBezTo>
                  <a:cubicBezTo>
                    <a:pt x="1238691" y="280248"/>
                    <a:pt x="1201068" y="295832"/>
                    <a:pt x="1161838" y="295832"/>
                  </a:cubicBezTo>
                  <a:lnTo>
                    <a:pt x="147916" y="295832"/>
                  </a:lnTo>
                  <a:cubicBezTo>
                    <a:pt x="108686" y="295832"/>
                    <a:pt x="71063" y="280248"/>
                    <a:pt x="43324" y="252508"/>
                  </a:cubicBezTo>
                  <a:cubicBezTo>
                    <a:pt x="15584" y="224768"/>
                    <a:pt x="0" y="187146"/>
                    <a:pt x="0" y="147916"/>
                  </a:cubicBezTo>
                  <a:lnTo>
                    <a:pt x="0" y="147916"/>
                  </a:lnTo>
                  <a:cubicBezTo>
                    <a:pt x="0" y="108686"/>
                    <a:pt x="15584" y="71063"/>
                    <a:pt x="43324" y="43324"/>
                  </a:cubicBezTo>
                  <a:cubicBezTo>
                    <a:pt x="71063" y="15584"/>
                    <a:pt x="108686" y="0"/>
                    <a:pt x="147916" y="0"/>
                  </a:cubicBezTo>
                  <a:close/>
                </a:path>
              </a:pathLst>
            </a:custGeom>
            <a:solidFill>
              <a:srgbClr val="006049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TextBox 36"/>
            <p:cNvSpPr txBox="1"/>
            <p:nvPr/>
          </p:nvSpPr>
          <p:spPr>
            <a:xfrm>
              <a:off x="0" y="-63697"/>
              <a:ext cx="1309754" cy="3815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479"/>
                </a:lnSpc>
                <a:spcBef>
                  <a:spcPct val="0"/>
                </a:spcBef>
              </a:pPr>
              <a:r>
                <a:rPr lang="en-US" sz="3199" b="1" u="none" strike="noStrike" dirty="0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Results &amp; Analysis</a:t>
              </a: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28600" y="4810260"/>
            <a:ext cx="17810060" cy="2532201"/>
            <a:chOff x="0" y="0"/>
            <a:chExt cx="5124644" cy="72861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124644" cy="728612"/>
            </a:xfrm>
            <a:custGeom>
              <a:avLst/>
              <a:gdLst/>
              <a:ahLst/>
              <a:cxnLst/>
              <a:rect l="l" t="t" r="r" b="b"/>
              <a:pathLst>
                <a:path w="5124644" h="728612">
                  <a:moveTo>
                    <a:pt x="30429" y="0"/>
                  </a:moveTo>
                  <a:lnTo>
                    <a:pt x="5094215" y="0"/>
                  </a:lnTo>
                  <a:cubicBezTo>
                    <a:pt x="5111021" y="0"/>
                    <a:pt x="5124644" y="13623"/>
                    <a:pt x="5124644" y="30429"/>
                  </a:cubicBezTo>
                  <a:lnTo>
                    <a:pt x="5124644" y="698184"/>
                  </a:lnTo>
                  <a:cubicBezTo>
                    <a:pt x="5124644" y="714989"/>
                    <a:pt x="5111021" y="728612"/>
                    <a:pt x="5094215" y="728612"/>
                  </a:cubicBezTo>
                  <a:lnTo>
                    <a:pt x="30429" y="728612"/>
                  </a:lnTo>
                  <a:cubicBezTo>
                    <a:pt x="13623" y="728612"/>
                    <a:pt x="0" y="714989"/>
                    <a:pt x="0" y="698184"/>
                  </a:cubicBezTo>
                  <a:lnTo>
                    <a:pt x="0" y="30429"/>
                  </a:lnTo>
                  <a:cubicBezTo>
                    <a:pt x="0" y="13623"/>
                    <a:pt x="13623" y="0"/>
                    <a:pt x="30429" y="0"/>
                  </a:cubicBezTo>
                  <a:close/>
                </a:path>
              </a:pathLst>
            </a:custGeom>
            <a:solidFill>
              <a:srgbClr val="00604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5124644" cy="7762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206479" y="2053682"/>
            <a:ext cx="17832181" cy="2518453"/>
            <a:chOff x="0" y="0"/>
            <a:chExt cx="5131009" cy="72465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131009" cy="724657"/>
            </a:xfrm>
            <a:custGeom>
              <a:avLst/>
              <a:gdLst/>
              <a:ahLst/>
              <a:cxnLst/>
              <a:rect l="l" t="t" r="r" b="b"/>
              <a:pathLst>
                <a:path w="5131009" h="724657">
                  <a:moveTo>
                    <a:pt x="30391" y="0"/>
                  </a:moveTo>
                  <a:lnTo>
                    <a:pt x="5100618" y="0"/>
                  </a:lnTo>
                  <a:cubicBezTo>
                    <a:pt x="5117402" y="0"/>
                    <a:pt x="5131009" y="13606"/>
                    <a:pt x="5131009" y="30391"/>
                  </a:cubicBezTo>
                  <a:lnTo>
                    <a:pt x="5131009" y="694266"/>
                  </a:lnTo>
                  <a:cubicBezTo>
                    <a:pt x="5131009" y="702326"/>
                    <a:pt x="5127807" y="710056"/>
                    <a:pt x="5122108" y="715755"/>
                  </a:cubicBezTo>
                  <a:cubicBezTo>
                    <a:pt x="5116408" y="721455"/>
                    <a:pt x="5108678" y="724657"/>
                    <a:pt x="5100618" y="724657"/>
                  </a:cubicBezTo>
                  <a:lnTo>
                    <a:pt x="30391" y="724657"/>
                  </a:lnTo>
                  <a:cubicBezTo>
                    <a:pt x="13606" y="724657"/>
                    <a:pt x="0" y="711050"/>
                    <a:pt x="0" y="694266"/>
                  </a:cubicBezTo>
                  <a:lnTo>
                    <a:pt x="0" y="30391"/>
                  </a:lnTo>
                  <a:cubicBezTo>
                    <a:pt x="0" y="22331"/>
                    <a:pt x="3202" y="14601"/>
                    <a:pt x="8901" y="8901"/>
                  </a:cubicBezTo>
                  <a:cubicBezTo>
                    <a:pt x="14601" y="3202"/>
                    <a:pt x="22331" y="0"/>
                    <a:pt x="30391" y="0"/>
                  </a:cubicBezTo>
                  <a:close/>
                </a:path>
              </a:pathLst>
            </a:custGeom>
            <a:solidFill>
              <a:srgbClr val="00604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5131009" cy="7722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228600" y="7582866"/>
            <a:ext cx="17810060" cy="2526006"/>
            <a:chOff x="0" y="0"/>
            <a:chExt cx="5124644" cy="72683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124644" cy="726830"/>
            </a:xfrm>
            <a:custGeom>
              <a:avLst/>
              <a:gdLst/>
              <a:ahLst/>
              <a:cxnLst/>
              <a:rect l="l" t="t" r="r" b="b"/>
              <a:pathLst>
                <a:path w="5124644" h="726830">
                  <a:moveTo>
                    <a:pt x="30429" y="0"/>
                  </a:moveTo>
                  <a:lnTo>
                    <a:pt x="5094215" y="0"/>
                  </a:lnTo>
                  <a:cubicBezTo>
                    <a:pt x="5111021" y="0"/>
                    <a:pt x="5124644" y="13623"/>
                    <a:pt x="5124644" y="30429"/>
                  </a:cubicBezTo>
                  <a:lnTo>
                    <a:pt x="5124644" y="696401"/>
                  </a:lnTo>
                  <a:cubicBezTo>
                    <a:pt x="5124644" y="713207"/>
                    <a:pt x="5111021" y="726830"/>
                    <a:pt x="5094215" y="726830"/>
                  </a:cubicBezTo>
                  <a:lnTo>
                    <a:pt x="30429" y="726830"/>
                  </a:lnTo>
                  <a:cubicBezTo>
                    <a:pt x="13623" y="726830"/>
                    <a:pt x="0" y="713207"/>
                    <a:pt x="0" y="696401"/>
                  </a:cubicBezTo>
                  <a:lnTo>
                    <a:pt x="0" y="30429"/>
                  </a:lnTo>
                  <a:cubicBezTo>
                    <a:pt x="0" y="13623"/>
                    <a:pt x="13623" y="0"/>
                    <a:pt x="30429" y="0"/>
                  </a:cubicBezTo>
                  <a:close/>
                </a:path>
              </a:pathLst>
            </a:custGeom>
            <a:solidFill>
              <a:srgbClr val="00604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5124644" cy="7744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15764136" y="2212726"/>
            <a:ext cx="1940323" cy="2200366"/>
          </a:xfrm>
          <a:custGeom>
            <a:avLst/>
            <a:gdLst/>
            <a:ahLst/>
            <a:cxnLst/>
            <a:rect l="l" t="t" r="r" b="b"/>
            <a:pathLst>
              <a:path w="1940323" h="2200366">
                <a:moveTo>
                  <a:pt x="0" y="0"/>
                </a:moveTo>
                <a:lnTo>
                  <a:pt x="1940323" y="0"/>
                </a:lnTo>
                <a:lnTo>
                  <a:pt x="1940323" y="2200366"/>
                </a:lnTo>
                <a:lnTo>
                  <a:pt x="0" y="22003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15764136" y="5106199"/>
            <a:ext cx="1940323" cy="1940323"/>
          </a:xfrm>
          <a:custGeom>
            <a:avLst/>
            <a:gdLst/>
            <a:ahLst/>
            <a:cxnLst/>
            <a:rect l="l" t="t" r="r" b="b"/>
            <a:pathLst>
              <a:path w="1940323" h="1940323">
                <a:moveTo>
                  <a:pt x="0" y="0"/>
                </a:moveTo>
                <a:lnTo>
                  <a:pt x="1940323" y="0"/>
                </a:lnTo>
                <a:lnTo>
                  <a:pt x="1940323" y="1940323"/>
                </a:lnTo>
                <a:lnTo>
                  <a:pt x="0" y="194032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15764136" y="7722524"/>
            <a:ext cx="1940323" cy="2246690"/>
          </a:xfrm>
          <a:custGeom>
            <a:avLst/>
            <a:gdLst/>
            <a:ahLst/>
            <a:cxnLst/>
            <a:rect l="l" t="t" r="r" b="b"/>
            <a:pathLst>
              <a:path w="1940323" h="2246690">
                <a:moveTo>
                  <a:pt x="0" y="0"/>
                </a:moveTo>
                <a:lnTo>
                  <a:pt x="1940323" y="0"/>
                </a:lnTo>
                <a:lnTo>
                  <a:pt x="1940323" y="2246690"/>
                </a:lnTo>
                <a:lnTo>
                  <a:pt x="0" y="224669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TextBox 14"/>
          <p:cNvSpPr txBox="1"/>
          <p:nvPr/>
        </p:nvSpPr>
        <p:spPr>
          <a:xfrm>
            <a:off x="847593" y="421166"/>
            <a:ext cx="11929482" cy="1219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600"/>
              </a:lnSpc>
            </a:pPr>
            <a:r>
              <a:rPr lang="en-US" sz="8000">
                <a:solidFill>
                  <a:srgbClr val="2E2F2E"/>
                </a:solidFill>
                <a:latin typeface="Anton"/>
                <a:ea typeface="Anton"/>
                <a:cs typeface="Anton"/>
                <a:sym typeface="Anton"/>
              </a:rPr>
              <a:t>Systems Integration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85258" y="4615289"/>
            <a:ext cx="16717484" cy="26363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62"/>
              </a:lnSpc>
              <a:spcBef>
                <a:spcPct val="0"/>
              </a:spcBef>
            </a:pPr>
            <a:endParaRPr/>
          </a:p>
          <a:p>
            <a:pPr algn="l">
              <a:lnSpc>
                <a:spcPts val="8000"/>
              </a:lnSpc>
            </a:pPr>
            <a:r>
              <a:rPr lang="en-US" sz="3200" b="1">
                <a:solidFill>
                  <a:srgbClr val="EDEDED"/>
                </a:solidFill>
                <a:latin typeface="Inter Bold"/>
                <a:ea typeface="Inter Bold"/>
                <a:cs typeface="Inter Bold"/>
                <a:sym typeface="Inter Bold"/>
              </a:rPr>
              <a:t>Real-Time Video Processing:</a:t>
            </a:r>
          </a:p>
          <a:p>
            <a:pPr marL="503048" lvl="1" indent="-251524" algn="l">
              <a:lnSpc>
                <a:spcPts val="3262"/>
              </a:lnSpc>
              <a:buFont typeface="Arial"/>
              <a:buChar char="•"/>
            </a:pPr>
            <a:r>
              <a:rPr lang="en-US" sz="2330">
                <a:solidFill>
                  <a:srgbClr val="EDEDED"/>
                </a:solidFill>
                <a:latin typeface="Arimo"/>
                <a:ea typeface="Arimo"/>
                <a:cs typeface="Arimo"/>
                <a:sym typeface="Arimo"/>
              </a:rPr>
              <a:t>Use any face detection technique to detect eyes and send cropped eyes for model prediction </a:t>
            </a:r>
          </a:p>
          <a:p>
            <a:pPr marL="503048" lvl="1" indent="-251524" algn="l">
              <a:lnSpc>
                <a:spcPts val="3262"/>
              </a:lnSpc>
              <a:buFont typeface="Arial"/>
              <a:buChar char="•"/>
            </a:pPr>
            <a:r>
              <a:rPr lang="en-US" sz="2330">
                <a:solidFill>
                  <a:srgbClr val="EDEDED"/>
                </a:solidFill>
                <a:latin typeface="Arimo"/>
                <a:ea typeface="Arimo"/>
                <a:cs typeface="Arimo"/>
                <a:sym typeface="Arimo"/>
              </a:rPr>
              <a:t>Captures video feed using OpenCV.</a:t>
            </a:r>
          </a:p>
          <a:p>
            <a:pPr algn="l">
              <a:lnSpc>
                <a:spcPts val="3262"/>
              </a:lnSpc>
              <a:spcBef>
                <a:spcPct val="0"/>
              </a:spcBef>
            </a:pPr>
            <a:endParaRPr lang="en-US" sz="2330">
              <a:solidFill>
                <a:srgbClr val="EDEDED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785258" y="2051567"/>
            <a:ext cx="16717484" cy="23541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00"/>
              </a:lnSpc>
            </a:pPr>
            <a:r>
              <a:rPr lang="en-US" sz="3200" b="1">
                <a:solidFill>
                  <a:srgbClr val="EDEDED"/>
                </a:solidFill>
                <a:latin typeface="Inter Bold"/>
                <a:ea typeface="Inter Bold"/>
                <a:cs typeface="Inter Bold"/>
                <a:sym typeface="Inter Bold"/>
              </a:rPr>
              <a:t>Model Integration:</a:t>
            </a:r>
          </a:p>
          <a:p>
            <a:pPr marL="503048" lvl="1" indent="-251524" algn="l">
              <a:lnSpc>
                <a:spcPts val="3262"/>
              </a:lnSpc>
              <a:buFont typeface="Arial"/>
              <a:buChar char="•"/>
            </a:pPr>
            <a:r>
              <a:rPr lang="en-US" sz="2330">
                <a:solidFill>
                  <a:srgbClr val="EDEDED"/>
                </a:solidFill>
                <a:latin typeface="Arimo"/>
                <a:ea typeface="Arimo"/>
                <a:cs typeface="Arimo"/>
                <a:sym typeface="Arimo"/>
              </a:rPr>
              <a:t>Pre-trained TensorFlow model predicts eye status (Open/Closed).</a:t>
            </a:r>
          </a:p>
          <a:p>
            <a:pPr algn="l">
              <a:lnSpc>
                <a:spcPts val="3262"/>
              </a:lnSpc>
            </a:pPr>
            <a:endParaRPr lang="en-US" sz="2330">
              <a:solidFill>
                <a:srgbClr val="EDEDED"/>
              </a:solidFill>
              <a:latin typeface="Arimo"/>
              <a:ea typeface="Arimo"/>
              <a:cs typeface="Arimo"/>
              <a:sym typeface="Arimo"/>
            </a:endParaRPr>
          </a:p>
          <a:p>
            <a:pPr algn="l">
              <a:lnSpc>
                <a:spcPts val="3262"/>
              </a:lnSpc>
              <a:spcBef>
                <a:spcPct val="0"/>
              </a:spcBef>
            </a:pPr>
            <a:endParaRPr lang="en-US" sz="2330">
              <a:solidFill>
                <a:srgbClr val="EDEDED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785258" y="7256736"/>
            <a:ext cx="16717484" cy="2406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endParaRPr/>
          </a:p>
          <a:p>
            <a:pPr algn="l">
              <a:lnSpc>
                <a:spcPts val="8000"/>
              </a:lnSpc>
            </a:pPr>
            <a:r>
              <a:rPr lang="en-US" sz="3200" b="1">
                <a:solidFill>
                  <a:srgbClr val="EDEDED"/>
                </a:solidFill>
                <a:latin typeface="Inter Bold"/>
                <a:ea typeface="Inter Bold"/>
                <a:cs typeface="Inter Bold"/>
                <a:sym typeface="Inter Bold"/>
              </a:rPr>
              <a:t>Alert Mechanism:</a:t>
            </a:r>
          </a:p>
          <a:p>
            <a:pPr marL="503048" lvl="1" indent="-251524" algn="l">
              <a:lnSpc>
                <a:spcPts val="3262"/>
              </a:lnSpc>
              <a:buFont typeface="Arial"/>
              <a:buChar char="•"/>
            </a:pPr>
            <a:r>
              <a:rPr lang="en-US" sz="2330">
                <a:solidFill>
                  <a:srgbClr val="EDEDED"/>
                </a:solidFill>
                <a:latin typeface="Arimo"/>
                <a:ea typeface="Arimo"/>
                <a:cs typeface="Arimo"/>
                <a:sym typeface="Arimo"/>
              </a:rPr>
              <a:t>Tracks eye closure score in real time.</a:t>
            </a:r>
          </a:p>
          <a:p>
            <a:pPr marL="503048" lvl="1" indent="-251524" algn="l">
              <a:lnSpc>
                <a:spcPts val="3262"/>
              </a:lnSpc>
              <a:buFont typeface="Arial"/>
              <a:buChar char="•"/>
            </a:pPr>
            <a:r>
              <a:rPr lang="en-US" sz="2330">
                <a:solidFill>
                  <a:srgbClr val="EDEDED"/>
                </a:solidFill>
                <a:latin typeface="Arimo"/>
                <a:ea typeface="Arimo"/>
                <a:cs typeface="Arimo"/>
                <a:sym typeface="Arimo"/>
              </a:rPr>
              <a:t>Triggers audio alarm if the score exceeds the threshold (indicative of drowsiness).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0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50284" y="9742443"/>
            <a:ext cx="16209016" cy="2415415"/>
            <a:chOff x="0" y="0"/>
            <a:chExt cx="4269041" cy="63615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69041" cy="636159"/>
            </a:xfrm>
            <a:custGeom>
              <a:avLst/>
              <a:gdLst/>
              <a:ahLst/>
              <a:cxnLst/>
              <a:rect l="l" t="t" r="r" b="b"/>
              <a:pathLst>
                <a:path w="4269041" h="636159">
                  <a:moveTo>
                    <a:pt x="33434" y="0"/>
                  </a:moveTo>
                  <a:lnTo>
                    <a:pt x="4235607" y="0"/>
                  </a:lnTo>
                  <a:cubicBezTo>
                    <a:pt x="4254073" y="0"/>
                    <a:pt x="4269041" y="14969"/>
                    <a:pt x="4269041" y="33434"/>
                  </a:cubicBezTo>
                  <a:lnTo>
                    <a:pt x="4269041" y="602725"/>
                  </a:lnTo>
                  <a:cubicBezTo>
                    <a:pt x="4269041" y="611592"/>
                    <a:pt x="4265519" y="620096"/>
                    <a:pt x="4259249" y="626366"/>
                  </a:cubicBezTo>
                  <a:cubicBezTo>
                    <a:pt x="4252979" y="632636"/>
                    <a:pt x="4244475" y="636159"/>
                    <a:pt x="4235607" y="636159"/>
                  </a:cubicBezTo>
                  <a:lnTo>
                    <a:pt x="33434" y="636159"/>
                  </a:lnTo>
                  <a:cubicBezTo>
                    <a:pt x="24567" y="636159"/>
                    <a:pt x="16063" y="632636"/>
                    <a:pt x="9793" y="626366"/>
                  </a:cubicBezTo>
                  <a:cubicBezTo>
                    <a:pt x="3523" y="620096"/>
                    <a:pt x="0" y="611592"/>
                    <a:pt x="0" y="602725"/>
                  </a:cubicBezTo>
                  <a:lnTo>
                    <a:pt x="0" y="33434"/>
                  </a:lnTo>
                  <a:cubicBezTo>
                    <a:pt x="0" y="24567"/>
                    <a:pt x="3523" y="16063"/>
                    <a:pt x="9793" y="9793"/>
                  </a:cubicBezTo>
                  <a:cubicBezTo>
                    <a:pt x="16063" y="3523"/>
                    <a:pt x="24567" y="0"/>
                    <a:pt x="33434" y="0"/>
                  </a:cubicBezTo>
                  <a:close/>
                </a:path>
              </a:pathLst>
            </a:custGeom>
            <a:solidFill>
              <a:srgbClr val="EDEDE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269041" cy="6837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2590835" y="4972312"/>
            <a:ext cx="4347132" cy="3177235"/>
            <a:chOff x="0" y="0"/>
            <a:chExt cx="1144924" cy="83680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144924" cy="836803"/>
            </a:xfrm>
            <a:custGeom>
              <a:avLst/>
              <a:gdLst/>
              <a:ahLst/>
              <a:cxnLst/>
              <a:rect l="l" t="t" r="r" b="b"/>
              <a:pathLst>
                <a:path w="1144924" h="836803">
                  <a:moveTo>
                    <a:pt x="106856" y="0"/>
                  </a:moveTo>
                  <a:lnTo>
                    <a:pt x="1038068" y="0"/>
                  </a:lnTo>
                  <a:cubicBezTo>
                    <a:pt x="1097083" y="0"/>
                    <a:pt x="1144924" y="47841"/>
                    <a:pt x="1144924" y="106856"/>
                  </a:cubicBezTo>
                  <a:lnTo>
                    <a:pt x="1144924" y="729947"/>
                  </a:lnTo>
                  <a:cubicBezTo>
                    <a:pt x="1144924" y="788962"/>
                    <a:pt x="1097083" y="836803"/>
                    <a:pt x="1038068" y="836803"/>
                  </a:cubicBezTo>
                  <a:lnTo>
                    <a:pt x="106856" y="836803"/>
                  </a:lnTo>
                  <a:cubicBezTo>
                    <a:pt x="47841" y="836803"/>
                    <a:pt x="0" y="788962"/>
                    <a:pt x="0" y="729947"/>
                  </a:cubicBezTo>
                  <a:lnTo>
                    <a:pt x="0" y="106856"/>
                  </a:lnTo>
                  <a:cubicBezTo>
                    <a:pt x="0" y="47841"/>
                    <a:pt x="47841" y="0"/>
                    <a:pt x="106856" y="0"/>
                  </a:cubicBezTo>
                  <a:close/>
                </a:path>
              </a:pathLst>
            </a:custGeom>
            <a:solidFill>
              <a:srgbClr val="EDEDE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144924" cy="8844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2E2F2E"/>
                  </a:solidFill>
                  <a:latin typeface="Arimo"/>
                  <a:ea typeface="Arimo"/>
                  <a:cs typeface="Arimo"/>
                  <a:sym typeface="Arimo"/>
                </a:rPr>
                <a:t> 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6774700" y="4596591"/>
            <a:ext cx="4950118" cy="5014528"/>
            <a:chOff x="0" y="0"/>
            <a:chExt cx="1249755" cy="126601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249755" cy="1266016"/>
            </a:xfrm>
            <a:custGeom>
              <a:avLst/>
              <a:gdLst/>
              <a:ahLst/>
              <a:cxnLst/>
              <a:rect l="l" t="t" r="r" b="b"/>
              <a:pathLst>
                <a:path w="1249755" h="1266016">
                  <a:moveTo>
                    <a:pt x="109479" y="0"/>
                  </a:moveTo>
                  <a:lnTo>
                    <a:pt x="1140276" y="0"/>
                  </a:lnTo>
                  <a:cubicBezTo>
                    <a:pt x="1169311" y="0"/>
                    <a:pt x="1197158" y="11534"/>
                    <a:pt x="1217689" y="32066"/>
                  </a:cubicBezTo>
                  <a:cubicBezTo>
                    <a:pt x="1238220" y="52597"/>
                    <a:pt x="1249755" y="80443"/>
                    <a:pt x="1249755" y="109479"/>
                  </a:cubicBezTo>
                  <a:lnTo>
                    <a:pt x="1249755" y="1156537"/>
                  </a:lnTo>
                  <a:cubicBezTo>
                    <a:pt x="1249755" y="1217001"/>
                    <a:pt x="1200739" y="1266016"/>
                    <a:pt x="1140276" y="1266016"/>
                  </a:cubicBezTo>
                  <a:lnTo>
                    <a:pt x="109479" y="1266016"/>
                  </a:lnTo>
                  <a:cubicBezTo>
                    <a:pt x="80443" y="1266016"/>
                    <a:pt x="52597" y="1254482"/>
                    <a:pt x="32066" y="1233950"/>
                  </a:cubicBezTo>
                  <a:cubicBezTo>
                    <a:pt x="11534" y="1213419"/>
                    <a:pt x="0" y="1185573"/>
                    <a:pt x="0" y="1156537"/>
                  </a:cubicBezTo>
                  <a:lnTo>
                    <a:pt x="0" y="109479"/>
                  </a:lnTo>
                  <a:cubicBezTo>
                    <a:pt x="0" y="80443"/>
                    <a:pt x="11534" y="52597"/>
                    <a:pt x="32066" y="32066"/>
                  </a:cubicBezTo>
                  <a:cubicBezTo>
                    <a:pt x="52597" y="11534"/>
                    <a:pt x="80443" y="0"/>
                    <a:pt x="109479" y="0"/>
                  </a:cubicBezTo>
                  <a:close/>
                </a:path>
              </a:pathLst>
            </a:custGeom>
            <a:solidFill>
              <a:srgbClr val="EDEDE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1249755" cy="13136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3029175" y="6139804"/>
            <a:ext cx="3258936" cy="1095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3600">
                <a:solidFill>
                  <a:srgbClr val="2E2F2E"/>
                </a:solidFill>
                <a:latin typeface="Anton"/>
                <a:ea typeface="Anton"/>
                <a:cs typeface="Anton"/>
                <a:sym typeface="Anton"/>
              </a:rPr>
              <a:t>Vehicle Acceleration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1134459" y="4596591"/>
            <a:ext cx="4950118" cy="5014528"/>
            <a:chOff x="0" y="0"/>
            <a:chExt cx="1249755" cy="1266016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249755" cy="1266016"/>
            </a:xfrm>
            <a:custGeom>
              <a:avLst/>
              <a:gdLst/>
              <a:ahLst/>
              <a:cxnLst/>
              <a:rect l="l" t="t" r="r" b="b"/>
              <a:pathLst>
                <a:path w="1249755" h="1266016">
                  <a:moveTo>
                    <a:pt x="109479" y="0"/>
                  </a:moveTo>
                  <a:lnTo>
                    <a:pt x="1140276" y="0"/>
                  </a:lnTo>
                  <a:cubicBezTo>
                    <a:pt x="1169311" y="0"/>
                    <a:pt x="1197158" y="11534"/>
                    <a:pt x="1217689" y="32066"/>
                  </a:cubicBezTo>
                  <a:cubicBezTo>
                    <a:pt x="1238220" y="52597"/>
                    <a:pt x="1249755" y="80443"/>
                    <a:pt x="1249755" y="109479"/>
                  </a:cubicBezTo>
                  <a:lnTo>
                    <a:pt x="1249755" y="1156537"/>
                  </a:lnTo>
                  <a:cubicBezTo>
                    <a:pt x="1249755" y="1217001"/>
                    <a:pt x="1200739" y="1266016"/>
                    <a:pt x="1140276" y="1266016"/>
                  </a:cubicBezTo>
                  <a:lnTo>
                    <a:pt x="109479" y="1266016"/>
                  </a:lnTo>
                  <a:cubicBezTo>
                    <a:pt x="80443" y="1266016"/>
                    <a:pt x="52597" y="1254482"/>
                    <a:pt x="32066" y="1233950"/>
                  </a:cubicBezTo>
                  <a:cubicBezTo>
                    <a:pt x="11534" y="1213419"/>
                    <a:pt x="0" y="1185573"/>
                    <a:pt x="0" y="1156537"/>
                  </a:cubicBezTo>
                  <a:lnTo>
                    <a:pt x="0" y="109479"/>
                  </a:lnTo>
                  <a:cubicBezTo>
                    <a:pt x="0" y="80443"/>
                    <a:pt x="11534" y="52597"/>
                    <a:pt x="32066" y="32066"/>
                  </a:cubicBezTo>
                  <a:cubicBezTo>
                    <a:pt x="52597" y="11534"/>
                    <a:pt x="80443" y="0"/>
                    <a:pt x="109479" y="0"/>
                  </a:cubicBezTo>
                  <a:close/>
                </a:path>
              </a:pathLst>
            </a:custGeom>
            <a:solidFill>
              <a:srgbClr val="EDEDE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47625"/>
              <a:ext cx="1249755" cy="13136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2524918" y="4596591"/>
            <a:ext cx="4950118" cy="5014528"/>
            <a:chOff x="0" y="0"/>
            <a:chExt cx="1249755" cy="1266016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249755" cy="1266016"/>
            </a:xfrm>
            <a:custGeom>
              <a:avLst/>
              <a:gdLst/>
              <a:ahLst/>
              <a:cxnLst/>
              <a:rect l="l" t="t" r="r" b="b"/>
              <a:pathLst>
                <a:path w="1249755" h="1266016">
                  <a:moveTo>
                    <a:pt x="109479" y="0"/>
                  </a:moveTo>
                  <a:lnTo>
                    <a:pt x="1140276" y="0"/>
                  </a:lnTo>
                  <a:cubicBezTo>
                    <a:pt x="1169311" y="0"/>
                    <a:pt x="1197158" y="11534"/>
                    <a:pt x="1217689" y="32066"/>
                  </a:cubicBezTo>
                  <a:cubicBezTo>
                    <a:pt x="1238220" y="52597"/>
                    <a:pt x="1249755" y="80443"/>
                    <a:pt x="1249755" y="109479"/>
                  </a:cubicBezTo>
                  <a:lnTo>
                    <a:pt x="1249755" y="1156537"/>
                  </a:lnTo>
                  <a:cubicBezTo>
                    <a:pt x="1249755" y="1217001"/>
                    <a:pt x="1200739" y="1266016"/>
                    <a:pt x="1140276" y="1266016"/>
                  </a:cubicBezTo>
                  <a:lnTo>
                    <a:pt x="109479" y="1266016"/>
                  </a:lnTo>
                  <a:cubicBezTo>
                    <a:pt x="80443" y="1266016"/>
                    <a:pt x="52597" y="1254482"/>
                    <a:pt x="32066" y="1233950"/>
                  </a:cubicBezTo>
                  <a:cubicBezTo>
                    <a:pt x="11534" y="1213419"/>
                    <a:pt x="0" y="1185573"/>
                    <a:pt x="0" y="1156537"/>
                  </a:cubicBezTo>
                  <a:lnTo>
                    <a:pt x="0" y="109479"/>
                  </a:lnTo>
                  <a:cubicBezTo>
                    <a:pt x="0" y="80443"/>
                    <a:pt x="11534" y="52597"/>
                    <a:pt x="32066" y="32066"/>
                  </a:cubicBezTo>
                  <a:cubicBezTo>
                    <a:pt x="52597" y="11534"/>
                    <a:pt x="80443" y="0"/>
                    <a:pt x="109479" y="0"/>
                  </a:cubicBezTo>
                  <a:close/>
                </a:path>
              </a:pathLst>
            </a:custGeom>
            <a:solidFill>
              <a:srgbClr val="EDEDE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47625"/>
              <a:ext cx="1249755" cy="13136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8" name="AutoShape 18"/>
          <p:cNvSpPr/>
          <p:nvPr/>
        </p:nvSpPr>
        <p:spPr>
          <a:xfrm>
            <a:off x="1134459" y="1961131"/>
            <a:ext cx="3207341" cy="0"/>
          </a:xfrm>
          <a:prstGeom prst="line">
            <a:avLst/>
          </a:prstGeom>
          <a:ln w="3810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9" name="AutoShape 19"/>
          <p:cNvSpPr/>
          <p:nvPr/>
        </p:nvSpPr>
        <p:spPr>
          <a:xfrm>
            <a:off x="14051959" y="1961131"/>
            <a:ext cx="3207341" cy="0"/>
          </a:xfrm>
          <a:prstGeom prst="line">
            <a:avLst/>
          </a:prstGeom>
          <a:ln w="3810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0" name="TextBox 20"/>
          <p:cNvSpPr txBox="1"/>
          <p:nvPr/>
        </p:nvSpPr>
        <p:spPr>
          <a:xfrm>
            <a:off x="4607918" y="853601"/>
            <a:ext cx="9072164" cy="2914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519"/>
              </a:lnSpc>
            </a:pPr>
            <a:r>
              <a:rPr lang="en-US" sz="9600">
                <a:solidFill>
                  <a:srgbClr val="EDEDED"/>
                </a:solidFill>
                <a:latin typeface="Anton"/>
                <a:ea typeface="Anton"/>
                <a:cs typeface="Anton"/>
                <a:sym typeface="Anton"/>
              </a:rPr>
              <a:t>Different Methodologies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7304105" y="6809921"/>
            <a:ext cx="3891307" cy="587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77"/>
              </a:lnSpc>
            </a:pPr>
            <a:r>
              <a:rPr lang="en-US" sz="3897">
                <a:solidFill>
                  <a:srgbClr val="2E2F2E"/>
                </a:solidFill>
                <a:latin typeface="Anton"/>
                <a:ea typeface="Anton"/>
                <a:cs typeface="Anton"/>
                <a:sym typeface="Anton"/>
              </a:rPr>
              <a:t>DLIB Face Detection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642566" y="6647313"/>
            <a:ext cx="3933904" cy="11757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77"/>
              </a:lnSpc>
            </a:pPr>
            <a:r>
              <a:rPr lang="en-US" sz="3897">
                <a:solidFill>
                  <a:srgbClr val="2E2F2E"/>
                </a:solidFill>
                <a:latin typeface="Anton"/>
                <a:ea typeface="Anton"/>
                <a:cs typeface="Anton"/>
                <a:sym typeface="Anton"/>
              </a:rPr>
              <a:t>HAAR Cascade Classifiers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3054323" y="6515988"/>
            <a:ext cx="3891307" cy="11757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77"/>
              </a:lnSpc>
            </a:pPr>
            <a:r>
              <a:rPr lang="en-US" sz="3897">
                <a:solidFill>
                  <a:srgbClr val="2E2F2E"/>
                </a:solidFill>
                <a:latin typeface="Anton"/>
                <a:ea typeface="Anton"/>
                <a:cs typeface="Anton"/>
                <a:sym typeface="Anton"/>
              </a:rPr>
              <a:t>MTCNN Face Detection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754561" y="1028700"/>
            <a:ext cx="12778879" cy="1457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519"/>
              </a:lnSpc>
            </a:pPr>
            <a:r>
              <a:rPr lang="en-US" sz="960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1- HAAR Cascade Classifier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3422188"/>
            <a:ext cx="16461570" cy="61567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002"/>
              </a:lnSpc>
            </a:pPr>
            <a:r>
              <a:rPr lang="en-US" sz="4001" b="1" u="none" strike="noStrik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Overview:</a:t>
            </a:r>
          </a:p>
          <a:p>
            <a:pPr marL="0" lvl="0" indent="0" algn="l">
              <a:lnSpc>
                <a:spcPts val="4202"/>
              </a:lnSpc>
              <a:spcBef>
                <a:spcPct val="0"/>
              </a:spcBef>
            </a:pPr>
            <a:r>
              <a:rPr lang="en-US" sz="3001" u="none" strike="noStrike">
                <a:solidFill>
                  <a:srgbClr val="545454"/>
                </a:solidFill>
                <a:latin typeface="Inter"/>
                <a:ea typeface="Inter"/>
                <a:cs typeface="Inter"/>
                <a:sym typeface="Inter"/>
              </a:rPr>
              <a:t> Uses OpenCV’s Haar cascade classifiers to detect the face and eyes in webcam frames. Cropped grayscale eye regions are passed to a CNN model trained to classify open vs. closed eyes.</a:t>
            </a:r>
          </a:p>
          <a:p>
            <a:pPr marL="0" lvl="0" indent="0" algn="l">
              <a:lnSpc>
                <a:spcPts val="4202"/>
              </a:lnSpc>
              <a:spcBef>
                <a:spcPct val="0"/>
              </a:spcBef>
            </a:pPr>
            <a:endParaRPr lang="en-US" sz="3001" u="none" strike="noStrike">
              <a:solidFill>
                <a:srgbClr val="545454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>
              <a:lnSpc>
                <a:spcPts val="6002"/>
              </a:lnSpc>
            </a:pPr>
            <a:r>
              <a:rPr lang="en-US" sz="4001" b="1" u="none" strike="noStrik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Key Features:</a:t>
            </a:r>
          </a:p>
          <a:p>
            <a:pPr marL="648059" lvl="1" indent="-324030" algn="l">
              <a:lnSpc>
                <a:spcPts val="4202"/>
              </a:lnSpc>
              <a:buFont typeface="Arial"/>
              <a:buChar char="•"/>
            </a:pPr>
            <a:r>
              <a:rPr lang="en-US" sz="3001" u="none" strike="noStrike">
                <a:solidFill>
                  <a:srgbClr val="545454"/>
                </a:solidFill>
                <a:latin typeface="Inter"/>
                <a:ea typeface="Inter"/>
                <a:cs typeface="Inter"/>
                <a:sym typeface="Inter"/>
              </a:rPr>
              <a:t>Fast and lightweight detection</a:t>
            </a:r>
          </a:p>
          <a:p>
            <a:pPr marL="648059" lvl="1" indent="-324030" algn="l">
              <a:lnSpc>
                <a:spcPts val="4202"/>
              </a:lnSpc>
              <a:buFont typeface="Arial"/>
              <a:buChar char="•"/>
            </a:pPr>
            <a:r>
              <a:rPr lang="en-US" sz="3001" u="none" strike="noStrike">
                <a:solidFill>
                  <a:srgbClr val="545454"/>
                </a:solidFill>
                <a:latin typeface="Inter"/>
                <a:ea typeface="Inter"/>
                <a:cs typeface="Inter"/>
                <a:sym typeface="Inter"/>
              </a:rPr>
              <a:t>Simple ROI extraction using fixed regions</a:t>
            </a:r>
          </a:p>
          <a:p>
            <a:pPr marL="648059" lvl="1" indent="-324030" algn="l">
              <a:lnSpc>
                <a:spcPts val="4202"/>
              </a:lnSpc>
              <a:buFont typeface="Arial"/>
              <a:buChar char="•"/>
            </a:pPr>
            <a:r>
              <a:rPr lang="en-US" sz="3001" u="none" strike="noStrike">
                <a:solidFill>
                  <a:srgbClr val="545454"/>
                </a:solidFill>
                <a:latin typeface="Inter"/>
                <a:ea typeface="Inter"/>
                <a:cs typeface="Inter"/>
                <a:sym typeface="Inter"/>
              </a:rPr>
              <a:t>Low Robustness for head tilting and poor lighting</a:t>
            </a:r>
          </a:p>
          <a:p>
            <a:pPr marL="648059" lvl="1" indent="-324030" algn="l">
              <a:lnSpc>
                <a:spcPts val="4202"/>
              </a:lnSpc>
              <a:buFont typeface="Arial"/>
              <a:buChar char="•"/>
            </a:pPr>
            <a:r>
              <a:rPr lang="en-US" sz="3001" u="none" strike="noStrike">
                <a:solidFill>
                  <a:srgbClr val="545454"/>
                </a:solidFill>
                <a:latin typeface="Inter"/>
                <a:ea typeface="Inter"/>
                <a:cs typeface="Inter"/>
                <a:sym typeface="Inter"/>
              </a:rPr>
              <a:t>Least accurate of the three due to sensitivity to noise</a:t>
            </a:r>
          </a:p>
          <a:p>
            <a:pPr marL="0" lvl="0" indent="0" algn="l">
              <a:lnSpc>
                <a:spcPts val="2752"/>
              </a:lnSpc>
              <a:spcBef>
                <a:spcPct val="0"/>
              </a:spcBef>
            </a:pPr>
            <a:endParaRPr lang="en-US" sz="3001" u="none" strike="noStrike">
              <a:solidFill>
                <a:srgbClr val="545454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/>
          <a:stretch>
            <a:fillRect/>
          </a:stretch>
        </p:blipFill>
        <p:spPr>
          <a:xfrm>
            <a:off x="111461" y="62697"/>
            <a:ext cx="18065077" cy="1016160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556339" y="3470394"/>
            <a:ext cx="5342688" cy="4007016"/>
          </a:xfrm>
          <a:custGeom>
            <a:avLst/>
            <a:gdLst/>
            <a:ahLst/>
            <a:cxnLst/>
            <a:rect l="l" t="t" r="r" b="b"/>
            <a:pathLst>
              <a:path w="5342688" h="4007016">
                <a:moveTo>
                  <a:pt x="0" y="0"/>
                </a:moveTo>
                <a:lnTo>
                  <a:pt x="5342689" y="0"/>
                </a:lnTo>
                <a:lnTo>
                  <a:pt x="5342689" y="4007016"/>
                </a:lnTo>
                <a:lnTo>
                  <a:pt x="0" y="40070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2754561" y="1028700"/>
            <a:ext cx="12778879" cy="1457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519"/>
              </a:lnSpc>
            </a:pPr>
            <a:r>
              <a:rPr lang="en-US" sz="960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2- DLIB Facial Landmarks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3346569"/>
            <a:ext cx="11166126" cy="64615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002"/>
              </a:lnSpc>
            </a:pPr>
            <a:r>
              <a:rPr lang="en-US" sz="4001" b="1" u="none" strike="noStrik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Overview:</a:t>
            </a:r>
          </a:p>
          <a:p>
            <a:pPr marL="0" lvl="0" indent="0" algn="l">
              <a:lnSpc>
                <a:spcPts val="4500"/>
              </a:lnSpc>
              <a:spcBef>
                <a:spcPct val="0"/>
              </a:spcBef>
            </a:pPr>
            <a:r>
              <a:rPr lang="en-US" sz="3000" b="1" u="none" strike="noStrike">
                <a:solidFill>
                  <a:srgbClr val="545454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en-US" sz="3000" u="none" strike="noStrike">
                <a:solidFill>
                  <a:srgbClr val="545454"/>
                </a:solidFill>
                <a:latin typeface="Inter"/>
                <a:ea typeface="Inter"/>
                <a:cs typeface="Inter"/>
                <a:sym typeface="Inter"/>
              </a:rPr>
              <a:t>Uses Dlib’s frontal face detector and 68-point facial landmark predictor to precisely locate eye regions. These are then cropped and fed to the CNN classifier.</a:t>
            </a:r>
          </a:p>
          <a:p>
            <a:pPr marL="0" lvl="0" indent="0" algn="l">
              <a:lnSpc>
                <a:spcPts val="4500"/>
              </a:lnSpc>
              <a:spcBef>
                <a:spcPct val="0"/>
              </a:spcBef>
            </a:pPr>
            <a:endParaRPr lang="en-US" sz="3000" u="none" strike="noStrike">
              <a:solidFill>
                <a:srgbClr val="545454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>
              <a:lnSpc>
                <a:spcPts val="6002"/>
              </a:lnSpc>
            </a:pPr>
            <a:r>
              <a:rPr lang="en-US" sz="4001" b="1" u="none" strike="noStrik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Key Features:</a:t>
            </a:r>
          </a:p>
          <a:p>
            <a:pPr marL="647700" lvl="1" indent="-323850" algn="l">
              <a:lnSpc>
                <a:spcPts val="4500"/>
              </a:lnSpc>
              <a:buFont typeface="Arial"/>
              <a:buChar char="•"/>
            </a:pPr>
            <a:r>
              <a:rPr lang="en-US" sz="3000" u="none" strike="noStrike">
                <a:solidFill>
                  <a:srgbClr val="545454"/>
                </a:solidFill>
                <a:latin typeface="Inter"/>
                <a:ea typeface="Inter"/>
                <a:cs typeface="Inter"/>
                <a:sym typeface="Inter"/>
              </a:rPr>
              <a:t>More accurate eye localization using facial geometry</a:t>
            </a:r>
          </a:p>
          <a:p>
            <a:pPr marL="647700" lvl="1" indent="-323850" algn="l">
              <a:lnSpc>
                <a:spcPts val="4500"/>
              </a:lnSpc>
              <a:buFont typeface="Arial"/>
              <a:buChar char="•"/>
            </a:pPr>
            <a:r>
              <a:rPr lang="en-US" sz="3000" u="none" strike="noStrike">
                <a:solidFill>
                  <a:srgbClr val="545454"/>
                </a:solidFill>
                <a:latin typeface="Inter"/>
                <a:ea typeface="Inter"/>
                <a:cs typeface="Inter"/>
                <a:sym typeface="Inter"/>
              </a:rPr>
              <a:t>Better robustness to head tilt </a:t>
            </a:r>
          </a:p>
          <a:p>
            <a:pPr marL="647700" lvl="1" indent="-323850" algn="l">
              <a:lnSpc>
                <a:spcPts val="4500"/>
              </a:lnSpc>
              <a:buFont typeface="Arial"/>
              <a:buChar char="•"/>
            </a:pPr>
            <a:r>
              <a:rPr lang="en-US" sz="3000" u="none" strike="noStrike">
                <a:solidFill>
                  <a:srgbClr val="545454"/>
                </a:solidFill>
                <a:latin typeface="Inter"/>
                <a:ea typeface="Inter"/>
                <a:cs typeface="Inter"/>
                <a:sym typeface="Inter"/>
              </a:rPr>
              <a:t>Moderate processing speed</a:t>
            </a:r>
          </a:p>
          <a:p>
            <a:pPr marL="647700" lvl="1" indent="-323850" algn="l">
              <a:lnSpc>
                <a:spcPts val="4500"/>
              </a:lnSpc>
              <a:buFont typeface="Arial"/>
              <a:buChar char="•"/>
            </a:pPr>
            <a:r>
              <a:rPr lang="en-US" sz="3000" u="none" strike="noStrike">
                <a:solidFill>
                  <a:srgbClr val="545454"/>
                </a:solidFill>
                <a:latin typeface="Inter"/>
                <a:ea typeface="Inter"/>
                <a:cs typeface="Inter"/>
                <a:sym typeface="Inter"/>
              </a:rPr>
              <a:t>Higher prediction accuracy than Haar method</a:t>
            </a:r>
          </a:p>
          <a:p>
            <a:pPr marL="0" lvl="0" indent="0" algn="l">
              <a:lnSpc>
                <a:spcPts val="2752"/>
              </a:lnSpc>
              <a:spcBef>
                <a:spcPct val="0"/>
              </a:spcBef>
            </a:pPr>
            <a:endParaRPr lang="en-US" sz="3000" u="none" strike="noStrike">
              <a:solidFill>
                <a:srgbClr val="545454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657" r="657"/>
          <a:stretch>
            <a:fillRect/>
          </a:stretch>
        </p:blipFill>
        <p:spPr>
          <a:xfrm>
            <a:off x="252919" y="0"/>
            <a:ext cx="17782162" cy="1013583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657" r="657"/>
          <a:stretch>
            <a:fillRect/>
          </a:stretch>
        </p:blipFill>
        <p:spPr>
          <a:xfrm>
            <a:off x="197277" y="87736"/>
            <a:ext cx="17893446" cy="1019926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3097769"/>
            <a:ext cx="11882313" cy="70330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002"/>
              </a:lnSpc>
              <a:spcBef>
                <a:spcPct val="0"/>
              </a:spcBef>
            </a:pPr>
            <a:r>
              <a:rPr lang="en-US" sz="4001" b="1" u="none" strike="noStrik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Overview:</a:t>
            </a:r>
          </a:p>
          <a:p>
            <a:pPr marL="0" lvl="0" indent="0" algn="l">
              <a:lnSpc>
                <a:spcPts val="4500"/>
              </a:lnSpc>
              <a:spcBef>
                <a:spcPct val="0"/>
              </a:spcBef>
            </a:pPr>
            <a:r>
              <a:rPr lang="en-US" sz="3000" u="none" strike="noStrike">
                <a:solidFill>
                  <a:srgbClr val="545454"/>
                </a:solidFill>
                <a:latin typeface="Inter"/>
                <a:ea typeface="Inter"/>
                <a:cs typeface="Inter"/>
                <a:sym typeface="Inter"/>
              </a:rPr>
              <a:t>The MTCNN  algorithm is a deep learning-based face detection and alignment method that uses a cascading series of convolutional neural networks (CNNs) to detect and localize faces in digital images or videos</a:t>
            </a:r>
          </a:p>
          <a:p>
            <a:pPr marL="0" lvl="0" indent="0" algn="l">
              <a:lnSpc>
                <a:spcPts val="4500"/>
              </a:lnSpc>
              <a:spcBef>
                <a:spcPct val="0"/>
              </a:spcBef>
            </a:pPr>
            <a:endParaRPr lang="en-US" sz="3000" u="none" strike="noStrike">
              <a:solidFill>
                <a:srgbClr val="545454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>
              <a:lnSpc>
                <a:spcPts val="6002"/>
              </a:lnSpc>
            </a:pPr>
            <a:r>
              <a:rPr lang="en-US" sz="4001" b="1" u="none" strike="noStrik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Key Features:</a:t>
            </a:r>
          </a:p>
          <a:p>
            <a:pPr marL="647700" lvl="1" indent="-323850" algn="l">
              <a:lnSpc>
                <a:spcPts val="4500"/>
              </a:lnSpc>
              <a:buFont typeface="Arial"/>
              <a:buChar char="•"/>
            </a:pPr>
            <a:r>
              <a:rPr lang="en-US" sz="3000" u="none" strike="noStrike">
                <a:solidFill>
                  <a:srgbClr val="545454"/>
                </a:solidFill>
                <a:latin typeface="Inter"/>
                <a:ea typeface="Inter"/>
                <a:cs typeface="Inter"/>
                <a:sym typeface="Inter"/>
              </a:rPr>
              <a:t>Most accurate facial feature detection</a:t>
            </a:r>
          </a:p>
          <a:p>
            <a:pPr marL="647700" lvl="1" indent="-323850" algn="l">
              <a:lnSpc>
                <a:spcPts val="4500"/>
              </a:lnSpc>
              <a:buFont typeface="Arial"/>
              <a:buChar char="•"/>
            </a:pPr>
            <a:r>
              <a:rPr lang="en-US" sz="3000" u="none" strike="noStrike">
                <a:solidFill>
                  <a:srgbClr val="545454"/>
                </a:solidFill>
                <a:latin typeface="Inter"/>
                <a:ea typeface="Inter"/>
                <a:cs typeface="Inter"/>
                <a:sym typeface="Inter"/>
              </a:rPr>
              <a:t>Best robustness against varying angles and partial occlusions</a:t>
            </a:r>
          </a:p>
          <a:p>
            <a:pPr marL="647700" lvl="1" indent="-323850" algn="l">
              <a:lnSpc>
                <a:spcPts val="4500"/>
              </a:lnSpc>
              <a:buFont typeface="Arial"/>
              <a:buChar char="•"/>
            </a:pPr>
            <a:r>
              <a:rPr lang="en-US" sz="3000" u="none" strike="noStrike">
                <a:solidFill>
                  <a:srgbClr val="545454"/>
                </a:solidFill>
                <a:latin typeface="Inter"/>
                <a:ea typeface="Inter"/>
                <a:cs typeface="Inter"/>
                <a:sym typeface="Inter"/>
              </a:rPr>
              <a:t>Heavier in terms of computational</a:t>
            </a:r>
            <a:r>
              <a:rPr lang="en-US" sz="3000" u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3000" u="none" strike="noStrike">
                <a:solidFill>
                  <a:srgbClr val="545454"/>
                </a:solidFill>
                <a:latin typeface="Inter"/>
                <a:ea typeface="Inter"/>
                <a:cs typeface="Inter"/>
                <a:sym typeface="Inter"/>
              </a:rPr>
              <a:t>load</a:t>
            </a:r>
          </a:p>
          <a:p>
            <a:pPr marL="647700" lvl="1" indent="-323850" algn="l">
              <a:lnSpc>
                <a:spcPts val="4500"/>
              </a:lnSpc>
              <a:buFont typeface="Arial"/>
              <a:buChar char="•"/>
            </a:pPr>
            <a:r>
              <a:rPr lang="en-US" sz="3000" u="none" strike="noStrike">
                <a:solidFill>
                  <a:srgbClr val="545454"/>
                </a:solidFill>
                <a:latin typeface="Inter"/>
                <a:ea typeface="Inter"/>
                <a:cs typeface="Inter"/>
                <a:sym typeface="Inter"/>
              </a:rPr>
              <a:t>Best balance between precision and reliability</a:t>
            </a:r>
          </a:p>
          <a:p>
            <a:pPr marL="0" lvl="0" indent="0" algn="l">
              <a:lnSpc>
                <a:spcPts val="2752"/>
              </a:lnSpc>
              <a:spcBef>
                <a:spcPct val="0"/>
              </a:spcBef>
            </a:pPr>
            <a:endParaRPr lang="en-US" sz="3000" u="none" strike="noStrike">
              <a:solidFill>
                <a:srgbClr val="545454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13180504" y="3802287"/>
            <a:ext cx="4078795" cy="4114800"/>
          </a:xfrm>
          <a:custGeom>
            <a:avLst/>
            <a:gdLst/>
            <a:ahLst/>
            <a:cxnLst/>
            <a:rect l="l" t="t" r="r" b="b"/>
            <a:pathLst>
              <a:path w="4078795" h="4114800">
                <a:moveTo>
                  <a:pt x="0" y="0"/>
                </a:moveTo>
                <a:lnTo>
                  <a:pt x="4078796" y="0"/>
                </a:lnTo>
                <a:lnTo>
                  <a:pt x="407879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2765412" y="306944"/>
            <a:ext cx="12757176" cy="2914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519"/>
              </a:lnSpc>
            </a:pPr>
            <a:r>
              <a:rPr lang="en-US" sz="960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3- MTCNN (Deep Learning-based Detection)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657" r="657"/>
          <a:stretch>
            <a:fillRect/>
          </a:stretch>
        </p:blipFill>
        <p:spPr>
          <a:xfrm>
            <a:off x="521337" y="457164"/>
            <a:ext cx="17245327" cy="982983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/>
          <a:stretch>
            <a:fillRect/>
          </a:stretch>
        </p:blipFill>
        <p:spPr>
          <a:xfrm>
            <a:off x="192726" y="216816"/>
            <a:ext cx="17902549" cy="1007018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0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010139" y="4414838"/>
            <a:ext cx="12267721" cy="1457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519"/>
              </a:lnSpc>
            </a:pPr>
            <a:r>
              <a:rPr lang="en-US" sz="96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01  Introduction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050284" y="9258300"/>
            <a:ext cx="16209016" cy="2394733"/>
            <a:chOff x="0" y="0"/>
            <a:chExt cx="4269041" cy="63071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269041" cy="630712"/>
            </a:xfrm>
            <a:custGeom>
              <a:avLst/>
              <a:gdLst/>
              <a:ahLst/>
              <a:cxnLst/>
              <a:rect l="l" t="t" r="r" b="b"/>
              <a:pathLst>
                <a:path w="4269041" h="630712">
                  <a:moveTo>
                    <a:pt x="33434" y="0"/>
                  </a:moveTo>
                  <a:lnTo>
                    <a:pt x="4235607" y="0"/>
                  </a:lnTo>
                  <a:cubicBezTo>
                    <a:pt x="4254073" y="0"/>
                    <a:pt x="4269041" y="14969"/>
                    <a:pt x="4269041" y="33434"/>
                  </a:cubicBezTo>
                  <a:lnTo>
                    <a:pt x="4269041" y="597277"/>
                  </a:lnTo>
                  <a:cubicBezTo>
                    <a:pt x="4269041" y="606145"/>
                    <a:pt x="4265519" y="614649"/>
                    <a:pt x="4259249" y="620919"/>
                  </a:cubicBezTo>
                  <a:cubicBezTo>
                    <a:pt x="4252979" y="627189"/>
                    <a:pt x="4244475" y="630712"/>
                    <a:pt x="4235607" y="630712"/>
                  </a:cubicBezTo>
                  <a:lnTo>
                    <a:pt x="33434" y="630712"/>
                  </a:lnTo>
                  <a:cubicBezTo>
                    <a:pt x="24567" y="630712"/>
                    <a:pt x="16063" y="627189"/>
                    <a:pt x="9793" y="620919"/>
                  </a:cubicBezTo>
                  <a:cubicBezTo>
                    <a:pt x="3523" y="614649"/>
                    <a:pt x="0" y="606145"/>
                    <a:pt x="0" y="597277"/>
                  </a:cubicBezTo>
                  <a:lnTo>
                    <a:pt x="0" y="33434"/>
                  </a:lnTo>
                  <a:cubicBezTo>
                    <a:pt x="0" y="24567"/>
                    <a:pt x="3523" y="16063"/>
                    <a:pt x="9793" y="9793"/>
                  </a:cubicBezTo>
                  <a:cubicBezTo>
                    <a:pt x="16063" y="3523"/>
                    <a:pt x="24567" y="0"/>
                    <a:pt x="33434" y="0"/>
                  </a:cubicBezTo>
                  <a:close/>
                </a:path>
              </a:pathLst>
            </a:custGeom>
            <a:solidFill>
              <a:srgbClr val="EDEDED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269041" cy="6783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1420288"/>
              </p:ext>
            </p:extLst>
          </p:nvPr>
        </p:nvGraphicFramePr>
        <p:xfrm>
          <a:off x="0" y="466725"/>
          <a:ext cx="18288000" cy="9820275"/>
        </p:xfrm>
        <a:graphic>
          <a:graphicData uri="http://schemas.openxmlformats.org/drawingml/2006/table">
            <a:tbl>
              <a:tblPr/>
              <a:tblGrid>
                <a:gridCol w="3657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603114"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762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 b="1">
                          <a:solidFill>
                            <a:srgbClr val="000000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FPS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762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 b="1">
                          <a:solidFill>
                            <a:srgbClr val="000000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Alarm Responsiveness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762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 b="1">
                          <a:solidFill>
                            <a:srgbClr val="000000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Accuracy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762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 b="1">
                          <a:solidFill>
                            <a:srgbClr val="000000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CPU Usage 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762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2262">
                <a:tc>
                  <a:txBody>
                    <a:bodyPr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 b="1">
                          <a:solidFill>
                            <a:srgbClr val="000000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HAAR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762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 dirty="0">
                          <a:solidFill>
                            <a:srgbClr val="000000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5.5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762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1.756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762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Low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762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27%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762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82262">
                <a:tc>
                  <a:txBody>
                    <a:bodyPr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 b="1">
                          <a:solidFill>
                            <a:srgbClr val="000000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Dlib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762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4.7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762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2.238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762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High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762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12%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762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52637">
                <a:tc>
                  <a:txBody>
                    <a:bodyPr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 b="1">
                          <a:solidFill>
                            <a:srgbClr val="000000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MTCNN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762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0.9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762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9.566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762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Very High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762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 dirty="0">
                          <a:solidFill>
                            <a:srgbClr val="000000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14%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762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0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50284" y="9258300"/>
            <a:ext cx="16209016" cy="2394733"/>
            <a:chOff x="0" y="0"/>
            <a:chExt cx="4269041" cy="63071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69041" cy="630712"/>
            </a:xfrm>
            <a:custGeom>
              <a:avLst/>
              <a:gdLst/>
              <a:ahLst/>
              <a:cxnLst/>
              <a:rect l="l" t="t" r="r" b="b"/>
              <a:pathLst>
                <a:path w="4269041" h="630712">
                  <a:moveTo>
                    <a:pt x="33434" y="0"/>
                  </a:moveTo>
                  <a:lnTo>
                    <a:pt x="4235607" y="0"/>
                  </a:lnTo>
                  <a:cubicBezTo>
                    <a:pt x="4254073" y="0"/>
                    <a:pt x="4269041" y="14969"/>
                    <a:pt x="4269041" y="33434"/>
                  </a:cubicBezTo>
                  <a:lnTo>
                    <a:pt x="4269041" y="597277"/>
                  </a:lnTo>
                  <a:cubicBezTo>
                    <a:pt x="4269041" y="606145"/>
                    <a:pt x="4265519" y="614649"/>
                    <a:pt x="4259249" y="620919"/>
                  </a:cubicBezTo>
                  <a:cubicBezTo>
                    <a:pt x="4252979" y="627189"/>
                    <a:pt x="4244475" y="630712"/>
                    <a:pt x="4235607" y="630712"/>
                  </a:cubicBezTo>
                  <a:lnTo>
                    <a:pt x="33434" y="630712"/>
                  </a:lnTo>
                  <a:cubicBezTo>
                    <a:pt x="24567" y="630712"/>
                    <a:pt x="16063" y="627189"/>
                    <a:pt x="9793" y="620919"/>
                  </a:cubicBezTo>
                  <a:cubicBezTo>
                    <a:pt x="3523" y="614649"/>
                    <a:pt x="0" y="606145"/>
                    <a:pt x="0" y="597277"/>
                  </a:cubicBezTo>
                  <a:lnTo>
                    <a:pt x="0" y="33434"/>
                  </a:lnTo>
                  <a:cubicBezTo>
                    <a:pt x="0" y="24567"/>
                    <a:pt x="3523" y="16063"/>
                    <a:pt x="9793" y="9793"/>
                  </a:cubicBezTo>
                  <a:cubicBezTo>
                    <a:pt x="16063" y="3523"/>
                    <a:pt x="24567" y="0"/>
                    <a:pt x="33434" y="0"/>
                  </a:cubicBezTo>
                  <a:close/>
                </a:path>
              </a:pathLst>
            </a:custGeom>
            <a:solidFill>
              <a:srgbClr val="EDEDE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269041" cy="6783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768524" y="739160"/>
            <a:ext cx="2591586" cy="2885369"/>
          </a:xfrm>
          <a:custGeom>
            <a:avLst/>
            <a:gdLst/>
            <a:ahLst/>
            <a:cxnLst/>
            <a:rect l="l" t="t" r="r" b="b"/>
            <a:pathLst>
              <a:path w="2591586" h="2885369">
                <a:moveTo>
                  <a:pt x="0" y="0"/>
                </a:moveTo>
                <a:lnTo>
                  <a:pt x="2591586" y="0"/>
                </a:lnTo>
                <a:lnTo>
                  <a:pt x="2591586" y="2885369"/>
                </a:lnTo>
                <a:lnTo>
                  <a:pt x="0" y="28853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2513440" y="4414838"/>
            <a:ext cx="13336160" cy="14747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519"/>
              </a:lnSpc>
            </a:pPr>
            <a:r>
              <a:rPr lang="en-US" sz="9600" dirty="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05  Mobile App Deployment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3302135"/>
            <a:ext cx="11509468" cy="5956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004"/>
              </a:lnSpc>
            </a:pPr>
            <a:r>
              <a:rPr lang="en-US" sz="4001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De</a:t>
            </a:r>
            <a:r>
              <a:rPr lang="en-US" sz="4001" b="1" u="none" strike="noStrik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velopment Platform:</a:t>
            </a:r>
          </a:p>
          <a:p>
            <a:pPr marL="647700" lvl="1" indent="-323850" algn="l">
              <a:lnSpc>
                <a:spcPts val="7500"/>
              </a:lnSpc>
              <a:buFont typeface="Arial"/>
              <a:buChar char="•"/>
            </a:pPr>
            <a:r>
              <a:rPr lang="en-US" sz="3000" b="1" u="none" strike="noStrike">
                <a:solidFill>
                  <a:srgbClr val="545454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en-US" sz="3000" u="none" strike="noStrike">
                <a:solidFill>
                  <a:srgbClr val="545454"/>
                </a:solidFill>
                <a:latin typeface="Inter"/>
                <a:ea typeface="Inter"/>
                <a:cs typeface="Inter"/>
                <a:sym typeface="Inter"/>
              </a:rPr>
              <a:t>Built using Flutter for cross-platform compatibility.</a:t>
            </a:r>
          </a:p>
          <a:p>
            <a:pPr marL="647700" lvl="1" indent="-323850" algn="l">
              <a:lnSpc>
                <a:spcPts val="7500"/>
              </a:lnSpc>
              <a:buFont typeface="Arial"/>
              <a:buChar char="•"/>
            </a:pPr>
            <a:r>
              <a:rPr lang="en-US" sz="3000" u="none" strike="noStrike">
                <a:solidFill>
                  <a:srgbClr val="545454"/>
                </a:solidFill>
                <a:latin typeface="Inter"/>
                <a:ea typeface="Inter"/>
                <a:cs typeface="Inter"/>
                <a:sym typeface="Inter"/>
              </a:rPr>
              <a:t>Built for android devices with target sdk 35.</a:t>
            </a:r>
          </a:p>
          <a:p>
            <a:pPr marL="647700" lvl="1" indent="-323850" algn="l">
              <a:lnSpc>
                <a:spcPts val="7500"/>
              </a:lnSpc>
              <a:buFont typeface="Arial"/>
              <a:buChar char="•"/>
            </a:pPr>
            <a:r>
              <a:rPr lang="en-US" sz="3000" u="none" strike="noStrike">
                <a:solidFill>
                  <a:srgbClr val="545454"/>
                </a:solidFill>
                <a:latin typeface="Inter"/>
                <a:ea typeface="Inter"/>
                <a:cs typeface="Inter"/>
                <a:sym typeface="Inter"/>
              </a:rPr>
              <a:t>Utilizes camera, google_mlkit_face_detection, tflite_flutter, and just_audio packages.</a:t>
            </a:r>
          </a:p>
          <a:p>
            <a:pPr marL="647700" lvl="1" indent="-323850" algn="l">
              <a:lnSpc>
                <a:spcPts val="7500"/>
              </a:lnSpc>
              <a:buFont typeface="Arial"/>
              <a:buChar char="•"/>
            </a:pPr>
            <a:r>
              <a:rPr lang="en-US" sz="3000" u="none" strike="noStrike">
                <a:solidFill>
                  <a:srgbClr val="545454"/>
                </a:solidFill>
                <a:latin typeface="Inter"/>
                <a:ea typeface="Inter"/>
                <a:cs typeface="Inter"/>
                <a:sym typeface="Inter"/>
              </a:rPr>
              <a:t>Entirely runs on-device without internet dependency.</a:t>
            </a:r>
            <a:r>
              <a:rPr lang="en-US" sz="3000" b="1" u="none" strike="noStrike">
                <a:solidFill>
                  <a:srgbClr val="545454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</a:p>
        </p:txBody>
      </p:sp>
      <p:sp>
        <p:nvSpPr>
          <p:cNvPr id="3" name="Freeform 3"/>
          <p:cNvSpPr/>
          <p:nvPr/>
        </p:nvSpPr>
        <p:spPr>
          <a:xfrm>
            <a:off x="13680974" y="4059177"/>
            <a:ext cx="3314284" cy="4114800"/>
          </a:xfrm>
          <a:custGeom>
            <a:avLst/>
            <a:gdLst/>
            <a:ahLst/>
            <a:cxnLst/>
            <a:rect l="l" t="t" r="r" b="b"/>
            <a:pathLst>
              <a:path w="3314284" h="4114800">
                <a:moveTo>
                  <a:pt x="0" y="0"/>
                </a:moveTo>
                <a:lnTo>
                  <a:pt x="3314284" y="0"/>
                </a:lnTo>
                <a:lnTo>
                  <a:pt x="331428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2754561" y="1028700"/>
            <a:ext cx="12778879" cy="1457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519"/>
              </a:lnSpc>
            </a:pPr>
            <a:r>
              <a:rPr lang="en-US" sz="960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Mobile App Deployment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440050" y="8651"/>
            <a:ext cx="6847950" cy="10278349"/>
          </a:xfrm>
          <a:custGeom>
            <a:avLst/>
            <a:gdLst/>
            <a:ahLst/>
            <a:cxnLst/>
            <a:rect l="l" t="t" r="r" b="b"/>
            <a:pathLst>
              <a:path w="6847950" h="10278349">
                <a:moveTo>
                  <a:pt x="0" y="0"/>
                </a:moveTo>
                <a:lnTo>
                  <a:pt x="6847950" y="0"/>
                </a:lnTo>
                <a:lnTo>
                  <a:pt x="6847950" y="10278349"/>
                </a:lnTo>
                <a:lnTo>
                  <a:pt x="0" y="102783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283828" y="4541567"/>
            <a:ext cx="10632230" cy="12125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84"/>
              </a:lnSpc>
            </a:pPr>
            <a:r>
              <a:rPr lang="en-US" sz="7987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System Architecture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948964" y="8587734"/>
            <a:ext cx="1932748" cy="1429760"/>
          </a:xfrm>
          <a:custGeom>
            <a:avLst/>
            <a:gdLst/>
            <a:ahLst/>
            <a:cxnLst/>
            <a:rect l="l" t="t" r="r" b="b"/>
            <a:pathLst>
              <a:path w="1932748" h="1429760">
                <a:moveTo>
                  <a:pt x="0" y="0"/>
                </a:moveTo>
                <a:lnTo>
                  <a:pt x="1932747" y="0"/>
                </a:lnTo>
                <a:lnTo>
                  <a:pt x="1932747" y="1429759"/>
                </a:lnTo>
                <a:lnTo>
                  <a:pt x="0" y="14297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3006967" y="8031041"/>
            <a:ext cx="2372172" cy="1986453"/>
          </a:xfrm>
          <a:custGeom>
            <a:avLst/>
            <a:gdLst/>
            <a:ahLst/>
            <a:cxnLst/>
            <a:rect l="l" t="t" r="r" b="b"/>
            <a:pathLst>
              <a:path w="2372172" h="1986453">
                <a:moveTo>
                  <a:pt x="0" y="0"/>
                </a:moveTo>
                <a:lnTo>
                  <a:pt x="2372172" y="0"/>
                </a:lnTo>
                <a:lnTo>
                  <a:pt x="2372172" y="1986452"/>
                </a:lnTo>
                <a:lnTo>
                  <a:pt x="0" y="198645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2881838" y="5414888"/>
            <a:ext cx="2764287" cy="663429"/>
          </a:xfrm>
          <a:custGeom>
            <a:avLst/>
            <a:gdLst/>
            <a:ahLst/>
            <a:cxnLst/>
            <a:rect l="l" t="t" r="r" b="b"/>
            <a:pathLst>
              <a:path w="2764287" h="663429">
                <a:moveTo>
                  <a:pt x="0" y="0"/>
                </a:moveTo>
                <a:lnTo>
                  <a:pt x="2764287" y="0"/>
                </a:lnTo>
                <a:lnTo>
                  <a:pt x="2764287" y="663429"/>
                </a:lnTo>
                <a:lnTo>
                  <a:pt x="0" y="66342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588792" y="2507971"/>
            <a:ext cx="1817685" cy="1944994"/>
          </a:xfrm>
          <a:custGeom>
            <a:avLst/>
            <a:gdLst/>
            <a:ahLst/>
            <a:cxnLst/>
            <a:rect l="l" t="t" r="r" b="b"/>
            <a:pathLst>
              <a:path w="1817685" h="1944994">
                <a:moveTo>
                  <a:pt x="0" y="0"/>
                </a:moveTo>
                <a:lnTo>
                  <a:pt x="1817685" y="0"/>
                </a:lnTo>
                <a:lnTo>
                  <a:pt x="1817685" y="1944994"/>
                </a:lnTo>
                <a:lnTo>
                  <a:pt x="0" y="194499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0873516" y="0"/>
            <a:ext cx="1614684" cy="1869634"/>
          </a:xfrm>
          <a:custGeom>
            <a:avLst/>
            <a:gdLst/>
            <a:ahLst/>
            <a:cxnLst/>
            <a:rect l="l" t="t" r="r" b="b"/>
            <a:pathLst>
              <a:path w="1614684" h="1869634">
                <a:moveTo>
                  <a:pt x="0" y="0"/>
                </a:moveTo>
                <a:lnTo>
                  <a:pt x="1614684" y="0"/>
                </a:lnTo>
                <a:lnTo>
                  <a:pt x="1614684" y="1869634"/>
                </a:lnTo>
                <a:lnTo>
                  <a:pt x="0" y="186963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4024018" y="311517"/>
            <a:ext cx="10239963" cy="9663965"/>
          </a:xfrm>
          <a:custGeom>
            <a:avLst/>
            <a:gdLst/>
            <a:ahLst/>
            <a:cxnLst/>
            <a:rect l="l" t="t" r="r" b="b"/>
            <a:pathLst>
              <a:path w="10239963" h="9663965">
                <a:moveTo>
                  <a:pt x="0" y="0"/>
                </a:moveTo>
                <a:lnTo>
                  <a:pt x="10239964" y="0"/>
                </a:lnTo>
                <a:lnTo>
                  <a:pt x="10239964" y="9663966"/>
                </a:lnTo>
                <a:lnTo>
                  <a:pt x="0" y="966396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3688760"/>
            <a:ext cx="12077124" cy="5956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004"/>
              </a:lnSpc>
            </a:pPr>
            <a:r>
              <a:rPr lang="en-US" sz="4001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R</a:t>
            </a:r>
            <a:r>
              <a:rPr lang="en-US" sz="4001" b="1" u="none" strike="noStrik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eal-Time Camera Streaming:</a:t>
            </a:r>
          </a:p>
          <a:p>
            <a:pPr marL="647700" lvl="1" indent="-323850" algn="l">
              <a:lnSpc>
                <a:spcPts val="7500"/>
              </a:lnSpc>
              <a:buFont typeface="Arial"/>
              <a:buChar char="•"/>
            </a:pPr>
            <a:r>
              <a:rPr lang="en-US" sz="3000" u="none" strike="noStrike">
                <a:solidFill>
                  <a:srgbClr val="545454"/>
                </a:solidFill>
                <a:latin typeface="Inter"/>
                <a:ea typeface="Inter"/>
                <a:cs typeface="Inter"/>
                <a:sym typeface="Inter"/>
              </a:rPr>
              <a:t> Uses the front camera via CameraController for live video feed.</a:t>
            </a:r>
          </a:p>
          <a:p>
            <a:pPr marL="647700" lvl="1" indent="-323850" algn="l">
              <a:lnSpc>
                <a:spcPts val="7500"/>
              </a:lnSpc>
              <a:buFont typeface="Arial"/>
              <a:buChar char="•"/>
            </a:pPr>
            <a:r>
              <a:rPr lang="en-US" sz="3000" u="none" strike="noStrike">
                <a:solidFill>
                  <a:srgbClr val="545454"/>
                </a:solidFill>
                <a:latin typeface="Inter"/>
                <a:ea typeface="Inter"/>
                <a:cs typeface="Inter"/>
                <a:sym typeface="Inter"/>
              </a:rPr>
              <a:t>Captured frames are in YUV420 format (default on Android devices).</a:t>
            </a:r>
          </a:p>
          <a:p>
            <a:pPr algn="l">
              <a:lnSpc>
                <a:spcPts val="7500"/>
              </a:lnSpc>
            </a:pPr>
            <a:endParaRPr lang="en-US" sz="3000" u="none" strike="noStrike">
              <a:solidFill>
                <a:srgbClr val="545454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13051221" y="3976558"/>
            <a:ext cx="4597840" cy="3401275"/>
          </a:xfrm>
          <a:custGeom>
            <a:avLst/>
            <a:gdLst/>
            <a:ahLst/>
            <a:cxnLst/>
            <a:rect l="l" t="t" r="r" b="b"/>
            <a:pathLst>
              <a:path w="4597840" h="3401275">
                <a:moveTo>
                  <a:pt x="0" y="0"/>
                </a:moveTo>
                <a:lnTo>
                  <a:pt x="4597840" y="0"/>
                </a:lnTo>
                <a:lnTo>
                  <a:pt x="4597840" y="3401275"/>
                </a:lnTo>
                <a:lnTo>
                  <a:pt x="0" y="34012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2754561" y="1028700"/>
            <a:ext cx="12778879" cy="1457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519"/>
              </a:lnSpc>
            </a:pPr>
            <a:r>
              <a:rPr lang="en-US" sz="960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Mobile App Deployment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238402" y="3534860"/>
            <a:ext cx="4590074" cy="3843721"/>
          </a:xfrm>
          <a:custGeom>
            <a:avLst/>
            <a:gdLst/>
            <a:ahLst/>
            <a:cxnLst/>
            <a:rect l="l" t="t" r="r" b="b"/>
            <a:pathLst>
              <a:path w="4590074" h="3843721">
                <a:moveTo>
                  <a:pt x="0" y="0"/>
                </a:moveTo>
                <a:lnTo>
                  <a:pt x="4590075" y="0"/>
                </a:lnTo>
                <a:lnTo>
                  <a:pt x="4590075" y="3843721"/>
                </a:lnTo>
                <a:lnTo>
                  <a:pt x="0" y="384372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028700" y="3471733"/>
            <a:ext cx="12077124" cy="5956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004"/>
              </a:lnSpc>
            </a:pPr>
            <a:r>
              <a:rPr lang="en-US" sz="4001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Fac</a:t>
            </a:r>
            <a:r>
              <a:rPr lang="en-US" sz="4001" b="1" u="none" strike="noStrik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e &amp; Eye Landmark Detection:</a:t>
            </a:r>
          </a:p>
          <a:p>
            <a:pPr marL="647700" lvl="1" indent="-323850" algn="l">
              <a:lnSpc>
                <a:spcPts val="7500"/>
              </a:lnSpc>
              <a:buFont typeface="Arial"/>
              <a:buChar char="•"/>
            </a:pPr>
            <a:r>
              <a:rPr lang="en-US" sz="3000" u="none" strike="noStrike">
                <a:solidFill>
                  <a:srgbClr val="545454"/>
                </a:solidFill>
                <a:latin typeface="Inter"/>
                <a:ea typeface="Inter"/>
                <a:cs typeface="Inter"/>
                <a:sym typeface="Inter"/>
              </a:rPr>
              <a:t> Google ML Kit processes raw YUV frames directly, handling internal conversion and rotation.</a:t>
            </a:r>
          </a:p>
          <a:p>
            <a:pPr marL="647700" lvl="1" indent="-323850" algn="l">
              <a:lnSpc>
                <a:spcPts val="7500"/>
              </a:lnSpc>
              <a:buFont typeface="Arial"/>
              <a:buChar char="•"/>
            </a:pPr>
            <a:r>
              <a:rPr lang="en-US" sz="3000" u="none" strike="noStrike">
                <a:solidFill>
                  <a:srgbClr val="545454"/>
                </a:solidFill>
                <a:latin typeface="Inter"/>
                <a:ea typeface="Inter"/>
                <a:cs typeface="Inter"/>
                <a:sym typeface="Inter"/>
              </a:rPr>
              <a:t>Detects the face and extracts landmarks (e.g., left and right eye positions).</a:t>
            </a:r>
          </a:p>
          <a:p>
            <a:pPr algn="l">
              <a:lnSpc>
                <a:spcPts val="7500"/>
              </a:lnSpc>
            </a:pPr>
            <a:endParaRPr lang="en-US" sz="3000" u="none" strike="noStrike">
              <a:solidFill>
                <a:srgbClr val="545454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2754561" y="1028700"/>
            <a:ext cx="12778879" cy="1457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519"/>
              </a:lnSpc>
            </a:pPr>
            <a:r>
              <a:rPr lang="en-US" sz="960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Mobile App Deployment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3295073"/>
            <a:ext cx="12734943" cy="59086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002"/>
              </a:lnSpc>
            </a:pPr>
            <a:r>
              <a:rPr lang="en-US" sz="4001" b="1" u="none" strike="noStrik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Eye Region Processing:</a:t>
            </a:r>
          </a:p>
          <a:p>
            <a:pPr marL="647617" lvl="1" indent="-323809" algn="l">
              <a:lnSpc>
                <a:spcPts val="7499"/>
              </a:lnSpc>
              <a:buFont typeface="Arial"/>
              <a:buChar char="•"/>
            </a:pPr>
            <a:r>
              <a:rPr lang="en-US" sz="2999" u="none" strike="noStrike">
                <a:solidFill>
                  <a:srgbClr val="545454"/>
                </a:solidFill>
                <a:latin typeface="Inter"/>
                <a:ea typeface="Inter"/>
                <a:cs typeface="Inter"/>
                <a:sym typeface="Inter"/>
              </a:rPr>
              <a:t>Extracts left and right eye coordinates from ML Kit landmarks.</a:t>
            </a:r>
          </a:p>
          <a:p>
            <a:pPr marL="647617" lvl="1" indent="-323809" algn="l">
              <a:lnSpc>
                <a:spcPts val="7499"/>
              </a:lnSpc>
              <a:buFont typeface="Arial"/>
              <a:buChar char="•"/>
            </a:pPr>
            <a:r>
              <a:rPr lang="en-US" sz="2999" u="none" strike="noStrike">
                <a:solidFill>
                  <a:srgbClr val="545454"/>
                </a:solidFill>
                <a:latin typeface="Inter"/>
                <a:ea typeface="Inter"/>
                <a:cs typeface="Inter"/>
                <a:sym typeface="Inter"/>
              </a:rPr>
              <a:t>Computes the angle between eyes to horizontally align cropped regions.</a:t>
            </a:r>
          </a:p>
          <a:p>
            <a:pPr marL="647617" lvl="1" indent="-323809" algn="l">
              <a:lnSpc>
                <a:spcPts val="7499"/>
              </a:lnSpc>
              <a:buFont typeface="Arial"/>
              <a:buChar char="•"/>
            </a:pPr>
            <a:r>
              <a:rPr lang="en-US" sz="2999" u="none" strike="noStrike">
                <a:solidFill>
                  <a:srgbClr val="545454"/>
                </a:solidFill>
                <a:latin typeface="Inter"/>
                <a:ea typeface="Inter"/>
                <a:cs typeface="Inter"/>
                <a:sym typeface="Inter"/>
              </a:rPr>
              <a:t>Applies manual YUV to RGB conversion for inference input.</a:t>
            </a:r>
          </a:p>
          <a:p>
            <a:pPr marL="647617" lvl="1" indent="-323809" algn="l">
              <a:lnSpc>
                <a:spcPts val="7499"/>
              </a:lnSpc>
              <a:buFont typeface="Arial"/>
              <a:buChar char="•"/>
            </a:pPr>
            <a:r>
              <a:rPr lang="en-US" sz="2999" u="none" strike="noStrike">
                <a:solidFill>
                  <a:srgbClr val="545454"/>
                </a:solidFill>
                <a:latin typeface="Inter"/>
                <a:ea typeface="Inter"/>
                <a:cs typeface="Inter"/>
                <a:sym typeface="Inter"/>
              </a:rPr>
              <a:t>Crops and resizes each eye region to 64×64, normalized to [0,1].</a:t>
            </a:r>
          </a:p>
        </p:txBody>
      </p:sp>
      <p:sp>
        <p:nvSpPr>
          <p:cNvPr id="3" name="Freeform 3"/>
          <p:cNvSpPr/>
          <p:nvPr/>
        </p:nvSpPr>
        <p:spPr>
          <a:xfrm>
            <a:off x="14161422" y="5671440"/>
            <a:ext cx="3459802" cy="830352"/>
          </a:xfrm>
          <a:custGeom>
            <a:avLst/>
            <a:gdLst/>
            <a:ahLst/>
            <a:cxnLst/>
            <a:rect l="l" t="t" r="r" b="b"/>
            <a:pathLst>
              <a:path w="3459802" h="830352">
                <a:moveTo>
                  <a:pt x="0" y="0"/>
                </a:moveTo>
                <a:lnTo>
                  <a:pt x="3459802" y="0"/>
                </a:lnTo>
                <a:lnTo>
                  <a:pt x="3459802" y="830353"/>
                </a:lnTo>
                <a:lnTo>
                  <a:pt x="0" y="8303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2754561" y="1028700"/>
            <a:ext cx="12778879" cy="1457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519"/>
              </a:lnSpc>
            </a:pPr>
            <a:r>
              <a:rPr lang="en-US" sz="960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Mobile App Deployment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398733" y="6513151"/>
            <a:ext cx="2656557" cy="2656557"/>
          </a:xfrm>
          <a:custGeom>
            <a:avLst/>
            <a:gdLst/>
            <a:ahLst/>
            <a:cxnLst/>
            <a:rect l="l" t="t" r="r" b="b"/>
            <a:pathLst>
              <a:path w="2656557" h="2656557">
                <a:moveTo>
                  <a:pt x="0" y="0"/>
                </a:moveTo>
                <a:lnTo>
                  <a:pt x="2656558" y="0"/>
                </a:lnTo>
                <a:lnTo>
                  <a:pt x="2656558" y="2656557"/>
                </a:lnTo>
                <a:lnTo>
                  <a:pt x="0" y="265655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3399276" y="6513151"/>
            <a:ext cx="2656557" cy="2656557"/>
          </a:xfrm>
          <a:custGeom>
            <a:avLst/>
            <a:gdLst/>
            <a:ahLst/>
            <a:cxnLst/>
            <a:rect l="l" t="t" r="r" b="b"/>
            <a:pathLst>
              <a:path w="2656557" h="2656557">
                <a:moveTo>
                  <a:pt x="0" y="0"/>
                </a:moveTo>
                <a:lnTo>
                  <a:pt x="2656557" y="0"/>
                </a:lnTo>
                <a:lnTo>
                  <a:pt x="2656557" y="2656557"/>
                </a:lnTo>
                <a:lnTo>
                  <a:pt x="0" y="265655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9393698" y="6513151"/>
            <a:ext cx="2698066" cy="2656557"/>
          </a:xfrm>
          <a:custGeom>
            <a:avLst/>
            <a:gdLst/>
            <a:ahLst/>
            <a:cxnLst/>
            <a:rect l="l" t="t" r="r" b="b"/>
            <a:pathLst>
              <a:path w="2698066" h="2656557">
                <a:moveTo>
                  <a:pt x="0" y="0"/>
                </a:moveTo>
                <a:lnTo>
                  <a:pt x="2698066" y="0"/>
                </a:lnTo>
                <a:lnTo>
                  <a:pt x="2698066" y="2656557"/>
                </a:lnTo>
                <a:lnTo>
                  <a:pt x="0" y="265655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2430172" y="6513151"/>
            <a:ext cx="2698066" cy="2656557"/>
          </a:xfrm>
          <a:custGeom>
            <a:avLst/>
            <a:gdLst/>
            <a:ahLst/>
            <a:cxnLst/>
            <a:rect l="l" t="t" r="r" b="b"/>
            <a:pathLst>
              <a:path w="2745149" h="2745149">
                <a:moveTo>
                  <a:pt x="0" y="0"/>
                </a:moveTo>
                <a:lnTo>
                  <a:pt x="2745149" y="0"/>
                </a:lnTo>
                <a:lnTo>
                  <a:pt x="2745149" y="2745149"/>
                </a:lnTo>
                <a:lnTo>
                  <a:pt x="0" y="274514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2754561" y="1028700"/>
            <a:ext cx="12778879" cy="1457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519"/>
              </a:lnSpc>
            </a:pPr>
            <a:r>
              <a:rPr lang="en-US" sz="960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Mobile App Deployment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3079001"/>
            <a:ext cx="16649700" cy="27432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500"/>
              </a:lnSpc>
            </a:pPr>
            <a:r>
              <a:rPr lang="en-US" sz="3000" dirty="0">
                <a:solidFill>
                  <a:srgbClr val="545454"/>
                </a:solidFill>
                <a:latin typeface="Inter"/>
                <a:ea typeface="Inter"/>
                <a:cs typeface="Inter"/>
                <a:sym typeface="Inter"/>
              </a:rPr>
              <a:t>Samples of successful processing and predicting of head tilting and different angles due to: </a:t>
            </a:r>
          </a:p>
          <a:p>
            <a:pPr marL="647700" lvl="1" indent="-323850" algn="l">
              <a:lnSpc>
                <a:spcPts val="7500"/>
              </a:lnSpc>
              <a:buFont typeface="Arial"/>
              <a:buChar char="•"/>
            </a:pPr>
            <a:r>
              <a:rPr lang="en-US" sz="3000" dirty="0">
                <a:solidFill>
                  <a:srgbClr val="545454"/>
                </a:solidFill>
                <a:latin typeface="Inter"/>
                <a:ea typeface="Inter"/>
                <a:cs typeface="Inter"/>
                <a:sym typeface="Inter"/>
              </a:rPr>
              <a:t>Eye region processing technique</a:t>
            </a:r>
          </a:p>
          <a:p>
            <a:pPr marL="647700" lvl="1" indent="-323850" algn="l">
              <a:lnSpc>
                <a:spcPts val="7500"/>
              </a:lnSpc>
              <a:buFont typeface="Arial"/>
              <a:buChar char="•"/>
            </a:pPr>
            <a:r>
              <a:rPr lang="en-US" sz="3000" dirty="0">
                <a:solidFill>
                  <a:srgbClr val="545454"/>
                </a:solidFill>
                <a:latin typeface="Inter"/>
                <a:ea typeface="Inter"/>
                <a:cs typeface="Inter"/>
                <a:sym typeface="Inter"/>
              </a:rPr>
              <a:t>Training the model under variant conditions using data augmentation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2907107"/>
            <a:ext cx="12734943" cy="6774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642"/>
              </a:lnSpc>
            </a:pPr>
            <a:r>
              <a:rPr lang="en-US" sz="4001" b="1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TFLit</a:t>
            </a:r>
            <a:r>
              <a:rPr lang="en-US" sz="4001" b="1" u="none" strike="noStrike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e</a:t>
            </a:r>
            <a:r>
              <a:rPr lang="en-US" sz="4001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Model Inference:</a:t>
            </a:r>
          </a:p>
          <a:p>
            <a:pPr marL="647617" lvl="1" indent="-323809" algn="l">
              <a:lnSpc>
                <a:spcPts val="6479"/>
              </a:lnSpc>
              <a:buFont typeface="Arial"/>
              <a:buChar char="•"/>
            </a:pPr>
            <a:r>
              <a:rPr lang="en-US" sz="2999" u="none" strike="noStrike" dirty="0">
                <a:solidFill>
                  <a:srgbClr val="545454"/>
                </a:solidFill>
                <a:latin typeface="Inter"/>
                <a:ea typeface="Inter"/>
                <a:cs typeface="Inter"/>
                <a:sym typeface="Inter"/>
              </a:rPr>
              <a:t>Custom eye-state model trained using TensorFlow.</a:t>
            </a:r>
          </a:p>
          <a:p>
            <a:pPr marL="647617" lvl="1" indent="-323809" algn="l">
              <a:lnSpc>
                <a:spcPts val="6479"/>
              </a:lnSpc>
              <a:buFont typeface="Arial"/>
              <a:buChar char="•"/>
            </a:pPr>
            <a:r>
              <a:rPr lang="en-US" sz="2999" u="none" strike="noStrike" dirty="0">
                <a:solidFill>
                  <a:srgbClr val="545454"/>
                </a:solidFill>
                <a:latin typeface="Inter"/>
                <a:ea typeface="Inter"/>
                <a:cs typeface="Inter"/>
                <a:sym typeface="Inter"/>
              </a:rPr>
              <a:t>Converted to TensorFlow Lite format with quantization for:</a:t>
            </a:r>
          </a:p>
          <a:p>
            <a:pPr marL="1295235" lvl="2" indent="-431745" algn="l">
              <a:lnSpc>
                <a:spcPts val="6479"/>
              </a:lnSpc>
              <a:buFont typeface="Arial"/>
              <a:buChar char="⚬"/>
            </a:pPr>
            <a:r>
              <a:rPr lang="en-US" sz="2999" u="none" strike="noStrike" dirty="0">
                <a:solidFill>
                  <a:srgbClr val="545454"/>
                </a:solidFill>
                <a:latin typeface="Inter"/>
                <a:ea typeface="Inter"/>
                <a:cs typeface="Inter"/>
                <a:sym typeface="Inter"/>
              </a:rPr>
              <a:t>Reduced size</a:t>
            </a:r>
          </a:p>
          <a:p>
            <a:pPr marL="1295235" lvl="2" indent="-431745" algn="l">
              <a:lnSpc>
                <a:spcPts val="6479"/>
              </a:lnSpc>
              <a:buFont typeface="Arial"/>
              <a:buChar char="⚬"/>
            </a:pPr>
            <a:r>
              <a:rPr lang="en-US" sz="2999" u="none" strike="noStrike" dirty="0">
                <a:solidFill>
                  <a:srgbClr val="545454"/>
                </a:solidFill>
                <a:latin typeface="Inter"/>
                <a:ea typeface="Inter"/>
                <a:cs typeface="Inter"/>
                <a:sym typeface="Inter"/>
              </a:rPr>
              <a:t>Faster inference</a:t>
            </a:r>
          </a:p>
          <a:p>
            <a:pPr marL="1295235" lvl="2" indent="-431745" algn="l">
              <a:lnSpc>
                <a:spcPts val="6479"/>
              </a:lnSpc>
              <a:buFont typeface="Arial"/>
              <a:buChar char="⚬"/>
            </a:pPr>
            <a:r>
              <a:rPr lang="en-US" sz="2999" u="none" strike="noStrike" dirty="0">
                <a:solidFill>
                  <a:srgbClr val="545454"/>
                </a:solidFill>
                <a:latin typeface="Inter"/>
                <a:ea typeface="Inter"/>
                <a:cs typeface="Inter"/>
                <a:sym typeface="Inter"/>
              </a:rPr>
              <a:t>Lower memory usage</a:t>
            </a:r>
          </a:p>
          <a:p>
            <a:pPr marL="647617" lvl="1" indent="-323809" algn="l">
              <a:lnSpc>
                <a:spcPts val="6479"/>
              </a:lnSpc>
              <a:buFont typeface="Arial"/>
              <a:buChar char="•"/>
            </a:pPr>
            <a:r>
              <a:rPr lang="en-US" sz="2999" u="none" strike="noStrike" dirty="0">
                <a:solidFill>
                  <a:srgbClr val="545454"/>
                </a:solidFill>
                <a:latin typeface="Inter"/>
                <a:ea typeface="Inter"/>
                <a:cs typeface="Inter"/>
                <a:sym typeface="Inter"/>
              </a:rPr>
              <a:t>Model input shape: [1, 64, 64, 3], float32 RGB</a:t>
            </a:r>
          </a:p>
          <a:p>
            <a:pPr marL="647617" lvl="1" indent="-323809" algn="l">
              <a:lnSpc>
                <a:spcPts val="6479"/>
              </a:lnSpc>
              <a:buFont typeface="Arial"/>
              <a:buChar char="•"/>
            </a:pPr>
            <a:r>
              <a:rPr lang="en-US" sz="2999" u="none" strike="noStrike" dirty="0">
                <a:solidFill>
                  <a:srgbClr val="545454"/>
                </a:solidFill>
                <a:latin typeface="Inter"/>
                <a:ea typeface="Inter"/>
                <a:cs typeface="Inter"/>
                <a:sym typeface="Inter"/>
              </a:rPr>
              <a:t>Model outputs eye state probabilities: [closed, open]</a:t>
            </a:r>
          </a:p>
        </p:txBody>
      </p:sp>
      <p:sp>
        <p:nvSpPr>
          <p:cNvPr id="3" name="Freeform 3"/>
          <p:cNvSpPr/>
          <p:nvPr/>
        </p:nvSpPr>
        <p:spPr>
          <a:xfrm>
            <a:off x="13610706" y="3539508"/>
            <a:ext cx="3845468" cy="4114800"/>
          </a:xfrm>
          <a:custGeom>
            <a:avLst/>
            <a:gdLst/>
            <a:ahLst/>
            <a:cxnLst/>
            <a:rect l="l" t="t" r="r" b="b"/>
            <a:pathLst>
              <a:path w="3845468" h="4114800">
                <a:moveTo>
                  <a:pt x="0" y="0"/>
                </a:moveTo>
                <a:lnTo>
                  <a:pt x="3845467" y="0"/>
                </a:lnTo>
                <a:lnTo>
                  <a:pt x="384546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2754561" y="868674"/>
            <a:ext cx="12778879" cy="1457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519"/>
              </a:lnSpc>
            </a:pPr>
            <a:r>
              <a:rPr lang="en-US" sz="960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Mobile App Deployment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H="1" flipV="1">
            <a:off x="5279457" y="2707094"/>
            <a:ext cx="0" cy="599537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 flipH="1" flipV="1">
            <a:off x="7290518" y="2707094"/>
            <a:ext cx="0" cy="5995370"/>
          </a:xfrm>
          <a:prstGeom prst="line">
            <a:avLst/>
          </a:prstGeom>
          <a:ln w="38100" cap="flat">
            <a:solidFill>
              <a:srgbClr val="7F7F7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AutoShape 4"/>
          <p:cNvSpPr/>
          <p:nvPr/>
        </p:nvSpPr>
        <p:spPr>
          <a:xfrm flipH="1" flipV="1">
            <a:off x="9301579" y="2707094"/>
            <a:ext cx="0" cy="5995370"/>
          </a:xfrm>
          <a:prstGeom prst="line">
            <a:avLst/>
          </a:prstGeom>
          <a:ln w="38100" cap="flat">
            <a:solidFill>
              <a:srgbClr val="7F7F7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" name="AutoShape 5"/>
          <p:cNvSpPr/>
          <p:nvPr/>
        </p:nvSpPr>
        <p:spPr>
          <a:xfrm flipV="1">
            <a:off x="11312640" y="2707094"/>
            <a:ext cx="0" cy="5995370"/>
          </a:xfrm>
          <a:prstGeom prst="line">
            <a:avLst/>
          </a:prstGeom>
          <a:ln w="38100" cap="flat">
            <a:solidFill>
              <a:srgbClr val="7F7F7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6" name="AutoShape 6"/>
          <p:cNvSpPr/>
          <p:nvPr/>
        </p:nvSpPr>
        <p:spPr>
          <a:xfrm flipV="1">
            <a:off x="13322415" y="2707094"/>
            <a:ext cx="0" cy="5995370"/>
          </a:xfrm>
          <a:prstGeom prst="line">
            <a:avLst/>
          </a:prstGeom>
          <a:ln w="38100" cap="flat">
            <a:solidFill>
              <a:srgbClr val="7F7F7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7" name="AutoShape 7"/>
          <p:cNvSpPr/>
          <p:nvPr/>
        </p:nvSpPr>
        <p:spPr>
          <a:xfrm flipV="1">
            <a:off x="15332190" y="2707094"/>
            <a:ext cx="0" cy="5995370"/>
          </a:xfrm>
          <a:prstGeom prst="line">
            <a:avLst/>
          </a:prstGeom>
          <a:ln w="38100" cap="flat">
            <a:solidFill>
              <a:srgbClr val="7F7F7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8" name="AutoShape 8"/>
          <p:cNvSpPr/>
          <p:nvPr/>
        </p:nvSpPr>
        <p:spPr>
          <a:xfrm>
            <a:off x="5279457" y="8433541"/>
            <a:ext cx="10669690" cy="0"/>
          </a:xfrm>
          <a:prstGeom prst="line">
            <a:avLst/>
          </a:prstGeom>
          <a:ln w="38100" cap="flat">
            <a:solidFill>
              <a:srgbClr val="7F7F7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9" name="Group 9"/>
          <p:cNvGrpSpPr/>
          <p:nvPr/>
        </p:nvGrpSpPr>
        <p:grpSpPr>
          <a:xfrm>
            <a:off x="7435327" y="2845944"/>
            <a:ext cx="6324955" cy="1319452"/>
            <a:chOff x="0" y="0"/>
            <a:chExt cx="1665832" cy="34751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665832" cy="347510"/>
            </a:xfrm>
            <a:custGeom>
              <a:avLst/>
              <a:gdLst/>
              <a:ahLst/>
              <a:cxnLst/>
              <a:rect l="l" t="t" r="r" b="b"/>
              <a:pathLst>
                <a:path w="1665832" h="347510">
                  <a:moveTo>
                    <a:pt x="62425" y="0"/>
                  </a:moveTo>
                  <a:lnTo>
                    <a:pt x="1603406" y="0"/>
                  </a:lnTo>
                  <a:cubicBezTo>
                    <a:pt x="1619963" y="0"/>
                    <a:pt x="1635841" y="6577"/>
                    <a:pt x="1647548" y="18284"/>
                  </a:cubicBezTo>
                  <a:cubicBezTo>
                    <a:pt x="1659255" y="29991"/>
                    <a:pt x="1665832" y="45869"/>
                    <a:pt x="1665832" y="62425"/>
                  </a:cubicBezTo>
                  <a:lnTo>
                    <a:pt x="1665832" y="285085"/>
                  </a:lnTo>
                  <a:cubicBezTo>
                    <a:pt x="1665832" y="301641"/>
                    <a:pt x="1659255" y="317519"/>
                    <a:pt x="1647548" y="329226"/>
                  </a:cubicBezTo>
                  <a:cubicBezTo>
                    <a:pt x="1635841" y="340933"/>
                    <a:pt x="1619963" y="347510"/>
                    <a:pt x="1603406" y="347510"/>
                  </a:cubicBezTo>
                  <a:lnTo>
                    <a:pt x="62425" y="347510"/>
                  </a:lnTo>
                  <a:cubicBezTo>
                    <a:pt x="45869" y="347510"/>
                    <a:pt x="29991" y="340933"/>
                    <a:pt x="18284" y="329226"/>
                  </a:cubicBezTo>
                  <a:cubicBezTo>
                    <a:pt x="6577" y="317519"/>
                    <a:pt x="0" y="301641"/>
                    <a:pt x="0" y="285085"/>
                  </a:cubicBezTo>
                  <a:lnTo>
                    <a:pt x="0" y="62425"/>
                  </a:lnTo>
                  <a:cubicBezTo>
                    <a:pt x="0" y="45869"/>
                    <a:pt x="6577" y="29991"/>
                    <a:pt x="18284" y="18284"/>
                  </a:cubicBezTo>
                  <a:cubicBezTo>
                    <a:pt x="29991" y="6577"/>
                    <a:pt x="45869" y="0"/>
                    <a:pt x="62425" y="0"/>
                  </a:cubicBezTo>
                  <a:close/>
                </a:path>
              </a:pathLst>
            </a:custGeom>
            <a:solidFill>
              <a:srgbClr val="00604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1665832" cy="3951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5279457" y="2845944"/>
            <a:ext cx="3086100" cy="1319452"/>
            <a:chOff x="0" y="0"/>
            <a:chExt cx="812800" cy="34751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347510"/>
            </a:xfrm>
            <a:custGeom>
              <a:avLst/>
              <a:gdLst/>
              <a:ahLst/>
              <a:cxnLst/>
              <a:rect l="l" t="t" r="r" b="b"/>
              <a:pathLst>
                <a:path w="812800" h="347510">
                  <a:moveTo>
                    <a:pt x="0" y="0"/>
                  </a:moveTo>
                  <a:lnTo>
                    <a:pt x="812800" y="0"/>
                  </a:lnTo>
                  <a:lnTo>
                    <a:pt x="812800" y="347510"/>
                  </a:lnTo>
                  <a:lnTo>
                    <a:pt x="0" y="347510"/>
                  </a:lnTo>
                  <a:close/>
                </a:path>
              </a:pathLst>
            </a:custGeom>
            <a:solidFill>
              <a:srgbClr val="00604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47625"/>
              <a:ext cx="812800" cy="3951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6631409" y="4672979"/>
            <a:ext cx="3966396" cy="1319452"/>
            <a:chOff x="0" y="0"/>
            <a:chExt cx="1044647" cy="34751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044647" cy="347510"/>
            </a:xfrm>
            <a:custGeom>
              <a:avLst/>
              <a:gdLst/>
              <a:ahLst/>
              <a:cxnLst/>
              <a:rect l="l" t="t" r="r" b="b"/>
              <a:pathLst>
                <a:path w="1044647" h="347510">
                  <a:moveTo>
                    <a:pt x="99546" y="0"/>
                  </a:moveTo>
                  <a:lnTo>
                    <a:pt x="945102" y="0"/>
                  </a:lnTo>
                  <a:cubicBezTo>
                    <a:pt x="971503" y="0"/>
                    <a:pt x="996823" y="10488"/>
                    <a:pt x="1015491" y="29156"/>
                  </a:cubicBezTo>
                  <a:cubicBezTo>
                    <a:pt x="1034160" y="47825"/>
                    <a:pt x="1044647" y="73145"/>
                    <a:pt x="1044647" y="99546"/>
                  </a:cubicBezTo>
                  <a:lnTo>
                    <a:pt x="1044647" y="247964"/>
                  </a:lnTo>
                  <a:cubicBezTo>
                    <a:pt x="1044647" y="274365"/>
                    <a:pt x="1034160" y="299685"/>
                    <a:pt x="1015491" y="318354"/>
                  </a:cubicBezTo>
                  <a:cubicBezTo>
                    <a:pt x="996823" y="337022"/>
                    <a:pt x="971503" y="347510"/>
                    <a:pt x="945102" y="347510"/>
                  </a:cubicBezTo>
                  <a:lnTo>
                    <a:pt x="99546" y="347510"/>
                  </a:lnTo>
                  <a:cubicBezTo>
                    <a:pt x="73145" y="347510"/>
                    <a:pt x="47825" y="337022"/>
                    <a:pt x="29156" y="318354"/>
                  </a:cubicBezTo>
                  <a:cubicBezTo>
                    <a:pt x="10488" y="299685"/>
                    <a:pt x="0" y="274365"/>
                    <a:pt x="0" y="247964"/>
                  </a:cubicBezTo>
                  <a:lnTo>
                    <a:pt x="0" y="99546"/>
                  </a:lnTo>
                  <a:cubicBezTo>
                    <a:pt x="0" y="73145"/>
                    <a:pt x="10488" y="47825"/>
                    <a:pt x="29156" y="29156"/>
                  </a:cubicBezTo>
                  <a:cubicBezTo>
                    <a:pt x="47825" y="10488"/>
                    <a:pt x="73145" y="0"/>
                    <a:pt x="99546" y="0"/>
                  </a:cubicBezTo>
                  <a:close/>
                </a:path>
              </a:pathLst>
            </a:custGeom>
            <a:solidFill>
              <a:srgbClr val="41815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47625"/>
              <a:ext cx="1044647" cy="3951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5279457" y="4672979"/>
            <a:ext cx="1935301" cy="1319452"/>
            <a:chOff x="0" y="0"/>
            <a:chExt cx="509709" cy="34751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509709" cy="347510"/>
            </a:xfrm>
            <a:custGeom>
              <a:avLst/>
              <a:gdLst/>
              <a:ahLst/>
              <a:cxnLst/>
              <a:rect l="l" t="t" r="r" b="b"/>
              <a:pathLst>
                <a:path w="509709" h="347510">
                  <a:moveTo>
                    <a:pt x="0" y="0"/>
                  </a:moveTo>
                  <a:lnTo>
                    <a:pt x="509709" y="0"/>
                  </a:lnTo>
                  <a:lnTo>
                    <a:pt x="509709" y="347510"/>
                  </a:lnTo>
                  <a:lnTo>
                    <a:pt x="0" y="347510"/>
                  </a:lnTo>
                  <a:close/>
                </a:path>
              </a:pathLst>
            </a:custGeom>
            <a:solidFill>
              <a:srgbClr val="41815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47625"/>
              <a:ext cx="509709" cy="3951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5706033" y="6497256"/>
            <a:ext cx="2126790" cy="1319452"/>
            <a:chOff x="0" y="0"/>
            <a:chExt cx="560142" cy="34751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560142" cy="347510"/>
            </a:xfrm>
            <a:custGeom>
              <a:avLst/>
              <a:gdLst/>
              <a:ahLst/>
              <a:cxnLst/>
              <a:rect l="l" t="t" r="r" b="b"/>
              <a:pathLst>
                <a:path w="560142" h="347510">
                  <a:moveTo>
                    <a:pt x="173755" y="0"/>
                  </a:moveTo>
                  <a:lnTo>
                    <a:pt x="386387" y="0"/>
                  </a:lnTo>
                  <a:cubicBezTo>
                    <a:pt x="432470" y="0"/>
                    <a:pt x="476665" y="18306"/>
                    <a:pt x="509250" y="50892"/>
                  </a:cubicBezTo>
                  <a:cubicBezTo>
                    <a:pt x="541836" y="83477"/>
                    <a:pt x="560142" y="127672"/>
                    <a:pt x="560142" y="173755"/>
                  </a:cubicBezTo>
                  <a:lnTo>
                    <a:pt x="560142" y="173755"/>
                  </a:lnTo>
                  <a:cubicBezTo>
                    <a:pt x="560142" y="219838"/>
                    <a:pt x="541836" y="264033"/>
                    <a:pt x="509250" y="296618"/>
                  </a:cubicBezTo>
                  <a:cubicBezTo>
                    <a:pt x="476665" y="329204"/>
                    <a:pt x="432470" y="347510"/>
                    <a:pt x="386387" y="347510"/>
                  </a:cubicBezTo>
                  <a:lnTo>
                    <a:pt x="173755" y="347510"/>
                  </a:lnTo>
                  <a:cubicBezTo>
                    <a:pt x="127672" y="347510"/>
                    <a:pt x="83477" y="329204"/>
                    <a:pt x="50892" y="296618"/>
                  </a:cubicBezTo>
                  <a:cubicBezTo>
                    <a:pt x="18306" y="264033"/>
                    <a:pt x="0" y="219838"/>
                    <a:pt x="0" y="173755"/>
                  </a:cubicBezTo>
                  <a:lnTo>
                    <a:pt x="0" y="173755"/>
                  </a:lnTo>
                  <a:cubicBezTo>
                    <a:pt x="0" y="127672"/>
                    <a:pt x="18306" y="83477"/>
                    <a:pt x="50892" y="50892"/>
                  </a:cubicBezTo>
                  <a:cubicBezTo>
                    <a:pt x="83477" y="18306"/>
                    <a:pt x="127672" y="0"/>
                    <a:pt x="173755" y="0"/>
                  </a:cubicBezTo>
                  <a:close/>
                </a:path>
              </a:pathLst>
            </a:custGeom>
            <a:solidFill>
              <a:srgbClr val="7EC39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47625"/>
              <a:ext cx="560142" cy="3951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5279457" y="6497256"/>
            <a:ext cx="903027" cy="1319452"/>
            <a:chOff x="0" y="0"/>
            <a:chExt cx="237834" cy="34751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237834" cy="347510"/>
            </a:xfrm>
            <a:custGeom>
              <a:avLst/>
              <a:gdLst/>
              <a:ahLst/>
              <a:cxnLst/>
              <a:rect l="l" t="t" r="r" b="b"/>
              <a:pathLst>
                <a:path w="237834" h="347510">
                  <a:moveTo>
                    <a:pt x="0" y="0"/>
                  </a:moveTo>
                  <a:lnTo>
                    <a:pt x="237834" y="0"/>
                  </a:lnTo>
                  <a:lnTo>
                    <a:pt x="237834" y="347510"/>
                  </a:lnTo>
                  <a:lnTo>
                    <a:pt x="0" y="347510"/>
                  </a:lnTo>
                  <a:close/>
                </a:path>
              </a:pathLst>
            </a:custGeom>
            <a:solidFill>
              <a:srgbClr val="7EC39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-47625"/>
              <a:ext cx="237834" cy="3951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2572357" y="446566"/>
            <a:ext cx="10210526" cy="16167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39"/>
              </a:lnSpc>
              <a:spcBef>
                <a:spcPct val="0"/>
              </a:spcBef>
            </a:pPr>
            <a:r>
              <a:rPr lang="en-US" sz="4599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Percentage of U.S. vehicle crashes involving a drowzy driver 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2543782" y="3214840"/>
            <a:ext cx="2156003" cy="4578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Fatal Crashes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2572357" y="4995872"/>
            <a:ext cx="2290707" cy="4578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Severe Injuries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2572357" y="6776904"/>
            <a:ext cx="2290707" cy="9150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Overall Car Crashes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5040810" y="8767444"/>
            <a:ext cx="665219" cy="4221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383C46"/>
                </a:solidFill>
                <a:latin typeface="Arimo"/>
                <a:ea typeface="Arimo"/>
                <a:cs typeface="Arimo"/>
                <a:sym typeface="Arimo"/>
              </a:rPr>
              <a:t>0%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7051871" y="8767444"/>
            <a:ext cx="676753" cy="4221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383C46"/>
                </a:solidFill>
                <a:latin typeface="Arimo"/>
                <a:ea typeface="Arimo"/>
                <a:cs typeface="Arimo"/>
                <a:sym typeface="Arimo"/>
              </a:rPr>
              <a:t>5%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8971144" y="8767444"/>
            <a:ext cx="858656" cy="4221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 dirty="0">
                <a:solidFill>
                  <a:srgbClr val="383C46"/>
                </a:solidFill>
                <a:latin typeface="Arimo"/>
                <a:ea typeface="Arimo"/>
                <a:cs typeface="Arimo"/>
                <a:sym typeface="Arimo"/>
              </a:rPr>
              <a:t>10%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0981960" y="8767444"/>
            <a:ext cx="752839" cy="4221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 dirty="0">
                <a:solidFill>
                  <a:srgbClr val="383C46"/>
                </a:solidFill>
                <a:latin typeface="Arimo"/>
                <a:ea typeface="Arimo"/>
                <a:cs typeface="Arimo"/>
                <a:sym typeface="Arimo"/>
              </a:rPr>
              <a:t>15%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2991980" y="8767444"/>
            <a:ext cx="768300" cy="4221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 dirty="0">
                <a:solidFill>
                  <a:srgbClr val="383C46"/>
                </a:solidFill>
                <a:latin typeface="Arimo"/>
                <a:ea typeface="Arimo"/>
                <a:cs typeface="Arimo"/>
                <a:sym typeface="Arimo"/>
              </a:rPr>
              <a:t>20%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5002797" y="8767444"/>
            <a:ext cx="768300" cy="4221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383C46"/>
                </a:solidFill>
                <a:latin typeface="Arimo"/>
                <a:ea typeface="Arimo"/>
                <a:cs typeface="Arimo"/>
                <a:sym typeface="Arimo"/>
              </a:rPr>
              <a:t>25%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7889450" y="6867863"/>
            <a:ext cx="660797" cy="641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  <a:spcBef>
                <a:spcPct val="0"/>
              </a:spcBef>
            </a:pPr>
            <a:r>
              <a:rPr lang="en-US" sz="3599" b="1">
                <a:solidFill>
                  <a:srgbClr val="383C46"/>
                </a:solidFill>
                <a:latin typeface="Arimo Bold"/>
                <a:ea typeface="Arimo Bold"/>
                <a:cs typeface="Arimo Bold"/>
                <a:sym typeface="Arimo Bold"/>
              </a:rPr>
              <a:t>6%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0727836" y="5048250"/>
            <a:ext cx="914995" cy="641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  <a:spcBef>
                <a:spcPct val="0"/>
              </a:spcBef>
            </a:pPr>
            <a:r>
              <a:rPr lang="en-US" sz="3599" b="1">
                <a:solidFill>
                  <a:srgbClr val="383C46"/>
                </a:solidFill>
                <a:latin typeface="Arimo Bold"/>
                <a:ea typeface="Arimo Bold"/>
                <a:cs typeface="Arimo Bold"/>
                <a:sym typeface="Arimo Bold"/>
              </a:rPr>
              <a:t>13%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4007932" y="3098952"/>
            <a:ext cx="914995" cy="641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  <a:spcBef>
                <a:spcPct val="0"/>
              </a:spcBef>
            </a:pPr>
            <a:r>
              <a:rPr lang="en-US" sz="3599" b="1">
                <a:solidFill>
                  <a:srgbClr val="383C46"/>
                </a:solidFill>
                <a:latin typeface="Arimo Bold"/>
                <a:ea typeface="Arimo Bold"/>
                <a:cs typeface="Arimo Bold"/>
                <a:sym typeface="Arimo Bold"/>
              </a:rPr>
              <a:t>21%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2082071" y="9539605"/>
            <a:ext cx="6449126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Source :AAA Foundation for Traffic Safety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8971144" y="9371647"/>
            <a:ext cx="8818730" cy="666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Drowsy drivers were involved in 91,000 police-reported crashes in 2017. These incidents resulted in injuries for an estimated 50,000 people and killed nearly 800.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3238500"/>
            <a:ext cx="12734943" cy="68515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02"/>
              </a:lnSpc>
            </a:pPr>
            <a:r>
              <a:rPr lang="en-US" sz="4001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Drowsin</a:t>
            </a:r>
            <a:r>
              <a:rPr lang="en-US" sz="4001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ess Logic &amp; Alarm:</a:t>
            </a:r>
          </a:p>
          <a:p>
            <a:pPr marL="647617" lvl="1" indent="-323809" algn="l">
              <a:lnSpc>
                <a:spcPts val="7499"/>
              </a:lnSpc>
              <a:buFont typeface="Arial"/>
              <a:buChar char="•"/>
            </a:pPr>
            <a:r>
              <a:rPr lang="en-US" sz="2999" u="none" strike="noStrike" dirty="0">
                <a:solidFill>
                  <a:srgbClr val="545454"/>
                </a:solidFill>
                <a:latin typeface="Inter"/>
                <a:ea typeface="Inter"/>
                <a:cs typeface="Inter"/>
                <a:sym typeface="Inter"/>
              </a:rPr>
              <a:t>Recent eye closure history is stored.</a:t>
            </a:r>
          </a:p>
          <a:p>
            <a:pPr marL="647617" lvl="1" indent="-323809" algn="l">
              <a:lnSpc>
                <a:spcPts val="7499"/>
              </a:lnSpc>
              <a:buFont typeface="Arial"/>
              <a:buChar char="•"/>
            </a:pPr>
            <a:r>
              <a:rPr lang="en-US" sz="2999" u="none" strike="noStrike" dirty="0">
                <a:solidFill>
                  <a:srgbClr val="545454"/>
                </a:solidFill>
                <a:latin typeface="Inter"/>
                <a:ea typeface="Inter"/>
                <a:cs typeface="Inter"/>
                <a:sym typeface="Inter"/>
              </a:rPr>
              <a:t>If 2 or more of the last 3 frames indicate closed eyes → increase score. Otherwise, it decreases the score.</a:t>
            </a:r>
          </a:p>
          <a:p>
            <a:pPr marL="647617" lvl="1" indent="-323809" algn="l">
              <a:lnSpc>
                <a:spcPts val="7499"/>
              </a:lnSpc>
              <a:buFont typeface="Arial"/>
              <a:buChar char="•"/>
            </a:pPr>
            <a:r>
              <a:rPr lang="en-US" sz="2999" u="none" strike="noStrike" dirty="0">
                <a:solidFill>
                  <a:srgbClr val="545454"/>
                </a:solidFill>
                <a:latin typeface="Inter"/>
                <a:ea typeface="Inter"/>
                <a:cs typeface="Inter"/>
                <a:sym typeface="Inter"/>
              </a:rPr>
              <a:t>Alarm sounds only when score passes the threshold.</a:t>
            </a:r>
          </a:p>
          <a:p>
            <a:pPr marL="647617" lvl="1" indent="-323809" algn="l">
              <a:lnSpc>
                <a:spcPts val="7499"/>
              </a:lnSpc>
              <a:buFont typeface="Arial"/>
              <a:buChar char="•"/>
            </a:pPr>
            <a:r>
              <a:rPr lang="en-US" sz="2999" u="none" strike="noStrike" dirty="0">
                <a:solidFill>
                  <a:srgbClr val="545454"/>
                </a:solidFill>
                <a:latin typeface="Inter"/>
                <a:ea typeface="Inter"/>
                <a:cs typeface="Inter"/>
                <a:sym typeface="Inter"/>
              </a:rPr>
              <a:t>Alarm stops only when score decreases below the threshold</a:t>
            </a:r>
          </a:p>
          <a:p>
            <a:pPr algn="l">
              <a:lnSpc>
                <a:spcPts val="7499"/>
              </a:lnSpc>
            </a:pPr>
            <a:endParaRPr lang="en-US" sz="2999" u="none" strike="noStrike" dirty="0">
              <a:solidFill>
                <a:srgbClr val="545454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2754561" y="868674"/>
            <a:ext cx="12778879" cy="1457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519"/>
              </a:lnSpc>
            </a:pPr>
            <a:r>
              <a:rPr lang="en-US" sz="960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Mobile App Deployment</a:t>
            </a:r>
          </a:p>
        </p:txBody>
      </p:sp>
      <p:sp>
        <p:nvSpPr>
          <p:cNvPr id="4" name="Freeform 4"/>
          <p:cNvSpPr/>
          <p:nvPr/>
        </p:nvSpPr>
        <p:spPr>
          <a:xfrm>
            <a:off x="14507578" y="3854511"/>
            <a:ext cx="2751722" cy="3186205"/>
          </a:xfrm>
          <a:custGeom>
            <a:avLst/>
            <a:gdLst/>
            <a:ahLst/>
            <a:cxnLst/>
            <a:rect l="l" t="t" r="r" b="b"/>
            <a:pathLst>
              <a:path w="2751722" h="3186205">
                <a:moveTo>
                  <a:pt x="0" y="0"/>
                </a:moveTo>
                <a:lnTo>
                  <a:pt x="2751722" y="0"/>
                </a:lnTo>
                <a:lnTo>
                  <a:pt x="2751722" y="3186205"/>
                </a:lnTo>
                <a:lnTo>
                  <a:pt x="0" y="31862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422797" y="0"/>
            <a:ext cx="4865203" cy="10287000"/>
          </a:xfrm>
          <a:custGeom>
            <a:avLst/>
            <a:gdLst/>
            <a:ahLst/>
            <a:cxnLst/>
            <a:rect l="l" t="t" r="r" b="b"/>
            <a:pathLst>
              <a:path w="4865203" h="10287000">
                <a:moveTo>
                  <a:pt x="0" y="0"/>
                </a:moveTo>
                <a:lnTo>
                  <a:pt x="4865203" y="0"/>
                </a:lnTo>
                <a:lnTo>
                  <a:pt x="4865203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509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028700" y="4537241"/>
            <a:ext cx="10632230" cy="12125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84"/>
              </a:lnSpc>
            </a:pPr>
            <a:r>
              <a:rPr lang="en-US" sz="7987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Home Page UI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62306" t="11675" r="11174" b="45820"/>
          <a:stretch>
            <a:fillRect/>
          </a:stretch>
        </p:blipFill>
        <p:spPr>
          <a:xfrm>
            <a:off x="10873022" y="3246837"/>
            <a:ext cx="6836331" cy="6163549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3945182"/>
            <a:ext cx="8647043" cy="48656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999"/>
              </a:lnSpc>
            </a:pPr>
            <a:r>
              <a:rPr lang="en-US" sz="3999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Under Normal Conditions:</a:t>
            </a:r>
          </a:p>
          <a:p>
            <a:pPr marL="647700" lvl="1" indent="-323850" algn="l">
              <a:lnSpc>
                <a:spcPts val="7500"/>
              </a:lnSpc>
              <a:buFont typeface="Arial"/>
              <a:buChar char="•"/>
            </a:pPr>
            <a:r>
              <a:rPr lang="en-US" sz="3000" u="none" strike="noStrike">
                <a:solidFill>
                  <a:srgbClr val="545454"/>
                </a:solidFill>
                <a:latin typeface="Inter"/>
                <a:ea typeface="Inter"/>
                <a:cs typeface="Inter"/>
                <a:sym typeface="Inter"/>
              </a:rPr>
              <a:t>In a 47 frames test, 40 frames were correctly processed and predicted with accuracy of 85%</a:t>
            </a:r>
          </a:p>
          <a:p>
            <a:pPr algn="l">
              <a:lnSpc>
                <a:spcPts val="6203"/>
              </a:lnSpc>
            </a:pPr>
            <a:endParaRPr lang="en-US" sz="3000" u="none" strike="noStrike">
              <a:solidFill>
                <a:srgbClr val="545454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2754561" y="868674"/>
            <a:ext cx="12778879" cy="1457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519"/>
              </a:lnSpc>
            </a:pPr>
            <a:r>
              <a:rPr lang="en-US" sz="960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Mobile App Deployment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0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50284" y="9258300"/>
            <a:ext cx="16209016" cy="2394733"/>
            <a:chOff x="0" y="0"/>
            <a:chExt cx="4269041" cy="63071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69041" cy="630712"/>
            </a:xfrm>
            <a:custGeom>
              <a:avLst/>
              <a:gdLst/>
              <a:ahLst/>
              <a:cxnLst/>
              <a:rect l="l" t="t" r="r" b="b"/>
              <a:pathLst>
                <a:path w="4269041" h="630712">
                  <a:moveTo>
                    <a:pt x="33434" y="0"/>
                  </a:moveTo>
                  <a:lnTo>
                    <a:pt x="4235607" y="0"/>
                  </a:lnTo>
                  <a:cubicBezTo>
                    <a:pt x="4254073" y="0"/>
                    <a:pt x="4269041" y="14969"/>
                    <a:pt x="4269041" y="33434"/>
                  </a:cubicBezTo>
                  <a:lnTo>
                    <a:pt x="4269041" y="597277"/>
                  </a:lnTo>
                  <a:cubicBezTo>
                    <a:pt x="4269041" y="606145"/>
                    <a:pt x="4265519" y="614649"/>
                    <a:pt x="4259249" y="620919"/>
                  </a:cubicBezTo>
                  <a:cubicBezTo>
                    <a:pt x="4252979" y="627189"/>
                    <a:pt x="4244475" y="630712"/>
                    <a:pt x="4235607" y="630712"/>
                  </a:cubicBezTo>
                  <a:lnTo>
                    <a:pt x="33434" y="630712"/>
                  </a:lnTo>
                  <a:cubicBezTo>
                    <a:pt x="24567" y="630712"/>
                    <a:pt x="16063" y="627189"/>
                    <a:pt x="9793" y="620919"/>
                  </a:cubicBezTo>
                  <a:cubicBezTo>
                    <a:pt x="3523" y="614649"/>
                    <a:pt x="0" y="606145"/>
                    <a:pt x="0" y="597277"/>
                  </a:cubicBezTo>
                  <a:lnTo>
                    <a:pt x="0" y="33434"/>
                  </a:lnTo>
                  <a:cubicBezTo>
                    <a:pt x="0" y="24567"/>
                    <a:pt x="3523" y="16063"/>
                    <a:pt x="9793" y="9793"/>
                  </a:cubicBezTo>
                  <a:cubicBezTo>
                    <a:pt x="16063" y="3523"/>
                    <a:pt x="24567" y="0"/>
                    <a:pt x="33434" y="0"/>
                  </a:cubicBezTo>
                  <a:close/>
                </a:path>
              </a:pathLst>
            </a:custGeom>
            <a:solidFill>
              <a:srgbClr val="EDEDE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269041" cy="6783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839481" y="863134"/>
            <a:ext cx="2435789" cy="3357604"/>
          </a:xfrm>
          <a:custGeom>
            <a:avLst/>
            <a:gdLst/>
            <a:ahLst/>
            <a:cxnLst/>
            <a:rect l="l" t="t" r="r" b="b"/>
            <a:pathLst>
              <a:path w="2435789" h="3357604">
                <a:moveTo>
                  <a:pt x="0" y="0"/>
                </a:moveTo>
                <a:lnTo>
                  <a:pt x="2435789" y="0"/>
                </a:lnTo>
                <a:lnTo>
                  <a:pt x="2435789" y="3357603"/>
                </a:lnTo>
                <a:lnTo>
                  <a:pt x="0" y="33576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3010139" y="4414838"/>
            <a:ext cx="12267721" cy="1457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519"/>
              </a:lnSpc>
            </a:pPr>
            <a:r>
              <a:rPr lang="en-US" sz="96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06  Results &amp; Analysis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9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528138" y="0"/>
            <a:ext cx="11231724" cy="10287000"/>
          </a:xfrm>
          <a:custGeom>
            <a:avLst/>
            <a:gdLst/>
            <a:ahLst/>
            <a:cxnLst/>
            <a:rect l="l" t="t" r="r" b="b"/>
            <a:pathLst>
              <a:path w="11231724" h="10287000">
                <a:moveTo>
                  <a:pt x="0" y="0"/>
                </a:moveTo>
                <a:lnTo>
                  <a:pt x="11231724" y="0"/>
                </a:lnTo>
                <a:lnTo>
                  <a:pt x="1123172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9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1371600"/>
            <a:ext cx="18288000" cy="7543800"/>
          </a:xfrm>
          <a:custGeom>
            <a:avLst/>
            <a:gdLst/>
            <a:ahLst/>
            <a:cxnLst/>
            <a:rect l="l" t="t" r="r" b="b"/>
            <a:pathLst>
              <a:path w="18288000" h="7543800">
                <a:moveTo>
                  <a:pt x="0" y="0"/>
                </a:moveTo>
                <a:lnTo>
                  <a:pt x="18288000" y="0"/>
                </a:lnTo>
                <a:lnTo>
                  <a:pt x="18288000" y="7543800"/>
                </a:lnTo>
                <a:lnTo>
                  <a:pt x="0" y="75438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846403"/>
            <a:ext cx="18288000" cy="8663357"/>
          </a:xfrm>
          <a:custGeom>
            <a:avLst/>
            <a:gdLst/>
            <a:ahLst/>
            <a:cxnLst/>
            <a:rect l="l" t="t" r="r" b="b"/>
            <a:pathLst>
              <a:path w="18288000" h="8663357">
                <a:moveTo>
                  <a:pt x="0" y="0"/>
                </a:moveTo>
                <a:lnTo>
                  <a:pt x="18288000" y="0"/>
                </a:lnTo>
                <a:lnTo>
                  <a:pt x="18288000" y="8663357"/>
                </a:lnTo>
                <a:lnTo>
                  <a:pt x="0" y="866335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98"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0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50284" y="9742443"/>
            <a:ext cx="16209016" cy="2415415"/>
            <a:chOff x="0" y="0"/>
            <a:chExt cx="4269041" cy="63615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69041" cy="636159"/>
            </a:xfrm>
            <a:custGeom>
              <a:avLst/>
              <a:gdLst/>
              <a:ahLst/>
              <a:cxnLst/>
              <a:rect l="l" t="t" r="r" b="b"/>
              <a:pathLst>
                <a:path w="4269041" h="636159">
                  <a:moveTo>
                    <a:pt x="33434" y="0"/>
                  </a:moveTo>
                  <a:lnTo>
                    <a:pt x="4235607" y="0"/>
                  </a:lnTo>
                  <a:cubicBezTo>
                    <a:pt x="4254073" y="0"/>
                    <a:pt x="4269041" y="14969"/>
                    <a:pt x="4269041" y="33434"/>
                  </a:cubicBezTo>
                  <a:lnTo>
                    <a:pt x="4269041" y="602725"/>
                  </a:lnTo>
                  <a:cubicBezTo>
                    <a:pt x="4269041" y="611592"/>
                    <a:pt x="4265519" y="620096"/>
                    <a:pt x="4259249" y="626366"/>
                  </a:cubicBezTo>
                  <a:cubicBezTo>
                    <a:pt x="4252979" y="632636"/>
                    <a:pt x="4244475" y="636159"/>
                    <a:pt x="4235607" y="636159"/>
                  </a:cubicBezTo>
                  <a:lnTo>
                    <a:pt x="33434" y="636159"/>
                  </a:lnTo>
                  <a:cubicBezTo>
                    <a:pt x="24567" y="636159"/>
                    <a:pt x="16063" y="632636"/>
                    <a:pt x="9793" y="626366"/>
                  </a:cubicBezTo>
                  <a:cubicBezTo>
                    <a:pt x="3523" y="620096"/>
                    <a:pt x="0" y="611592"/>
                    <a:pt x="0" y="602725"/>
                  </a:cubicBezTo>
                  <a:lnTo>
                    <a:pt x="0" y="33434"/>
                  </a:lnTo>
                  <a:cubicBezTo>
                    <a:pt x="0" y="24567"/>
                    <a:pt x="3523" y="16063"/>
                    <a:pt x="9793" y="9793"/>
                  </a:cubicBezTo>
                  <a:cubicBezTo>
                    <a:pt x="16063" y="3523"/>
                    <a:pt x="24567" y="0"/>
                    <a:pt x="33434" y="0"/>
                  </a:cubicBezTo>
                  <a:close/>
                </a:path>
              </a:pathLst>
            </a:custGeom>
            <a:solidFill>
              <a:srgbClr val="EDEDE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269041" cy="6837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2590835" y="4972312"/>
            <a:ext cx="4347132" cy="3177235"/>
            <a:chOff x="0" y="0"/>
            <a:chExt cx="1144924" cy="83680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144924" cy="836803"/>
            </a:xfrm>
            <a:custGeom>
              <a:avLst/>
              <a:gdLst/>
              <a:ahLst/>
              <a:cxnLst/>
              <a:rect l="l" t="t" r="r" b="b"/>
              <a:pathLst>
                <a:path w="1144924" h="836803">
                  <a:moveTo>
                    <a:pt x="106856" y="0"/>
                  </a:moveTo>
                  <a:lnTo>
                    <a:pt x="1038068" y="0"/>
                  </a:lnTo>
                  <a:cubicBezTo>
                    <a:pt x="1097083" y="0"/>
                    <a:pt x="1144924" y="47841"/>
                    <a:pt x="1144924" y="106856"/>
                  </a:cubicBezTo>
                  <a:lnTo>
                    <a:pt x="1144924" y="729947"/>
                  </a:lnTo>
                  <a:cubicBezTo>
                    <a:pt x="1144924" y="788962"/>
                    <a:pt x="1097083" y="836803"/>
                    <a:pt x="1038068" y="836803"/>
                  </a:cubicBezTo>
                  <a:lnTo>
                    <a:pt x="106856" y="836803"/>
                  </a:lnTo>
                  <a:cubicBezTo>
                    <a:pt x="47841" y="836803"/>
                    <a:pt x="0" y="788962"/>
                    <a:pt x="0" y="729947"/>
                  </a:cubicBezTo>
                  <a:lnTo>
                    <a:pt x="0" y="106856"/>
                  </a:lnTo>
                  <a:cubicBezTo>
                    <a:pt x="0" y="47841"/>
                    <a:pt x="47841" y="0"/>
                    <a:pt x="106856" y="0"/>
                  </a:cubicBezTo>
                  <a:close/>
                </a:path>
              </a:pathLst>
            </a:custGeom>
            <a:solidFill>
              <a:srgbClr val="EDEDE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144924" cy="8844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2E2F2E"/>
                  </a:solidFill>
                  <a:latin typeface="Arimo"/>
                  <a:ea typeface="Arimo"/>
                  <a:cs typeface="Arimo"/>
                  <a:sym typeface="Arimo"/>
                </a:rPr>
                <a:t> 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6774700" y="4596591"/>
            <a:ext cx="4950118" cy="5014528"/>
            <a:chOff x="0" y="0"/>
            <a:chExt cx="1249755" cy="126601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249755" cy="1266016"/>
            </a:xfrm>
            <a:custGeom>
              <a:avLst/>
              <a:gdLst/>
              <a:ahLst/>
              <a:cxnLst/>
              <a:rect l="l" t="t" r="r" b="b"/>
              <a:pathLst>
                <a:path w="1249755" h="1266016">
                  <a:moveTo>
                    <a:pt x="109479" y="0"/>
                  </a:moveTo>
                  <a:lnTo>
                    <a:pt x="1140276" y="0"/>
                  </a:lnTo>
                  <a:cubicBezTo>
                    <a:pt x="1169311" y="0"/>
                    <a:pt x="1197158" y="11534"/>
                    <a:pt x="1217689" y="32066"/>
                  </a:cubicBezTo>
                  <a:cubicBezTo>
                    <a:pt x="1238220" y="52597"/>
                    <a:pt x="1249755" y="80443"/>
                    <a:pt x="1249755" y="109479"/>
                  </a:cubicBezTo>
                  <a:lnTo>
                    <a:pt x="1249755" y="1156537"/>
                  </a:lnTo>
                  <a:cubicBezTo>
                    <a:pt x="1249755" y="1217001"/>
                    <a:pt x="1200739" y="1266016"/>
                    <a:pt x="1140276" y="1266016"/>
                  </a:cubicBezTo>
                  <a:lnTo>
                    <a:pt x="109479" y="1266016"/>
                  </a:lnTo>
                  <a:cubicBezTo>
                    <a:pt x="80443" y="1266016"/>
                    <a:pt x="52597" y="1254482"/>
                    <a:pt x="32066" y="1233950"/>
                  </a:cubicBezTo>
                  <a:cubicBezTo>
                    <a:pt x="11534" y="1213419"/>
                    <a:pt x="0" y="1185573"/>
                    <a:pt x="0" y="1156537"/>
                  </a:cubicBezTo>
                  <a:lnTo>
                    <a:pt x="0" y="109479"/>
                  </a:lnTo>
                  <a:cubicBezTo>
                    <a:pt x="0" y="80443"/>
                    <a:pt x="11534" y="52597"/>
                    <a:pt x="32066" y="32066"/>
                  </a:cubicBezTo>
                  <a:cubicBezTo>
                    <a:pt x="52597" y="11534"/>
                    <a:pt x="80443" y="0"/>
                    <a:pt x="109479" y="0"/>
                  </a:cubicBezTo>
                  <a:close/>
                </a:path>
              </a:pathLst>
            </a:custGeom>
            <a:solidFill>
              <a:srgbClr val="EDEDE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1249755" cy="13136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3029175" y="6139804"/>
            <a:ext cx="3258936" cy="1095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3600">
                <a:solidFill>
                  <a:srgbClr val="2E2F2E"/>
                </a:solidFill>
                <a:latin typeface="Anton"/>
                <a:ea typeface="Anton"/>
                <a:cs typeface="Anton"/>
                <a:sym typeface="Anton"/>
              </a:rPr>
              <a:t>Vehicle Acceleration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1134459" y="4596591"/>
            <a:ext cx="4950118" cy="5014528"/>
            <a:chOff x="0" y="0"/>
            <a:chExt cx="1249755" cy="1266016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249755" cy="1266016"/>
            </a:xfrm>
            <a:custGeom>
              <a:avLst/>
              <a:gdLst/>
              <a:ahLst/>
              <a:cxnLst/>
              <a:rect l="l" t="t" r="r" b="b"/>
              <a:pathLst>
                <a:path w="1249755" h="1266016">
                  <a:moveTo>
                    <a:pt x="109479" y="0"/>
                  </a:moveTo>
                  <a:lnTo>
                    <a:pt x="1140276" y="0"/>
                  </a:lnTo>
                  <a:cubicBezTo>
                    <a:pt x="1169311" y="0"/>
                    <a:pt x="1197158" y="11534"/>
                    <a:pt x="1217689" y="32066"/>
                  </a:cubicBezTo>
                  <a:cubicBezTo>
                    <a:pt x="1238220" y="52597"/>
                    <a:pt x="1249755" y="80443"/>
                    <a:pt x="1249755" y="109479"/>
                  </a:cubicBezTo>
                  <a:lnTo>
                    <a:pt x="1249755" y="1156537"/>
                  </a:lnTo>
                  <a:cubicBezTo>
                    <a:pt x="1249755" y="1217001"/>
                    <a:pt x="1200739" y="1266016"/>
                    <a:pt x="1140276" y="1266016"/>
                  </a:cubicBezTo>
                  <a:lnTo>
                    <a:pt x="109479" y="1266016"/>
                  </a:lnTo>
                  <a:cubicBezTo>
                    <a:pt x="80443" y="1266016"/>
                    <a:pt x="52597" y="1254482"/>
                    <a:pt x="32066" y="1233950"/>
                  </a:cubicBezTo>
                  <a:cubicBezTo>
                    <a:pt x="11534" y="1213419"/>
                    <a:pt x="0" y="1185573"/>
                    <a:pt x="0" y="1156537"/>
                  </a:cubicBezTo>
                  <a:lnTo>
                    <a:pt x="0" y="109479"/>
                  </a:lnTo>
                  <a:cubicBezTo>
                    <a:pt x="0" y="80443"/>
                    <a:pt x="11534" y="52597"/>
                    <a:pt x="32066" y="32066"/>
                  </a:cubicBezTo>
                  <a:cubicBezTo>
                    <a:pt x="52597" y="11534"/>
                    <a:pt x="80443" y="0"/>
                    <a:pt x="109479" y="0"/>
                  </a:cubicBezTo>
                  <a:close/>
                </a:path>
              </a:pathLst>
            </a:custGeom>
            <a:solidFill>
              <a:srgbClr val="EDEDE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47625"/>
              <a:ext cx="1249755" cy="13136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2590835" y="4596591"/>
            <a:ext cx="4884201" cy="5014528"/>
            <a:chOff x="0" y="0"/>
            <a:chExt cx="1233113" cy="1266016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233113" cy="1266016"/>
            </a:xfrm>
            <a:custGeom>
              <a:avLst/>
              <a:gdLst/>
              <a:ahLst/>
              <a:cxnLst/>
              <a:rect l="l" t="t" r="r" b="b"/>
              <a:pathLst>
                <a:path w="1233113" h="1266016">
                  <a:moveTo>
                    <a:pt x="110957" y="0"/>
                  </a:moveTo>
                  <a:lnTo>
                    <a:pt x="1122156" y="0"/>
                  </a:lnTo>
                  <a:cubicBezTo>
                    <a:pt x="1151583" y="0"/>
                    <a:pt x="1179806" y="11690"/>
                    <a:pt x="1200614" y="32498"/>
                  </a:cubicBezTo>
                  <a:cubicBezTo>
                    <a:pt x="1221423" y="53307"/>
                    <a:pt x="1233113" y="81529"/>
                    <a:pt x="1233113" y="110957"/>
                  </a:cubicBezTo>
                  <a:lnTo>
                    <a:pt x="1233113" y="1155060"/>
                  </a:lnTo>
                  <a:cubicBezTo>
                    <a:pt x="1233113" y="1184487"/>
                    <a:pt x="1221423" y="1212709"/>
                    <a:pt x="1200614" y="1233518"/>
                  </a:cubicBezTo>
                  <a:cubicBezTo>
                    <a:pt x="1179806" y="1254326"/>
                    <a:pt x="1151583" y="1266016"/>
                    <a:pt x="1122156" y="1266016"/>
                  </a:cubicBezTo>
                  <a:lnTo>
                    <a:pt x="110957" y="1266016"/>
                  </a:lnTo>
                  <a:cubicBezTo>
                    <a:pt x="81529" y="1266016"/>
                    <a:pt x="53307" y="1254326"/>
                    <a:pt x="32498" y="1233518"/>
                  </a:cubicBezTo>
                  <a:cubicBezTo>
                    <a:pt x="11690" y="1212709"/>
                    <a:pt x="0" y="1184487"/>
                    <a:pt x="0" y="1155060"/>
                  </a:cubicBezTo>
                  <a:lnTo>
                    <a:pt x="0" y="110957"/>
                  </a:lnTo>
                  <a:cubicBezTo>
                    <a:pt x="0" y="81529"/>
                    <a:pt x="11690" y="53307"/>
                    <a:pt x="32498" y="32498"/>
                  </a:cubicBezTo>
                  <a:cubicBezTo>
                    <a:pt x="53307" y="11690"/>
                    <a:pt x="81529" y="0"/>
                    <a:pt x="110957" y="0"/>
                  </a:cubicBezTo>
                  <a:close/>
                </a:path>
              </a:pathLst>
            </a:custGeom>
            <a:solidFill>
              <a:srgbClr val="EDEDE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47625"/>
              <a:ext cx="1233113" cy="13136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8" name="AutoShape 18"/>
          <p:cNvSpPr/>
          <p:nvPr/>
        </p:nvSpPr>
        <p:spPr>
          <a:xfrm>
            <a:off x="1134459" y="2294171"/>
            <a:ext cx="3207341" cy="0"/>
          </a:xfrm>
          <a:prstGeom prst="line">
            <a:avLst/>
          </a:prstGeom>
          <a:ln w="3810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9" name="AutoShape 19"/>
          <p:cNvSpPr/>
          <p:nvPr/>
        </p:nvSpPr>
        <p:spPr>
          <a:xfrm>
            <a:off x="14051959" y="2294171"/>
            <a:ext cx="3207341" cy="0"/>
          </a:xfrm>
          <a:prstGeom prst="line">
            <a:avLst/>
          </a:prstGeom>
          <a:ln w="3810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0" name="Freeform 20"/>
          <p:cNvSpPr/>
          <p:nvPr/>
        </p:nvSpPr>
        <p:spPr>
          <a:xfrm>
            <a:off x="2361585" y="5081665"/>
            <a:ext cx="2495866" cy="2610056"/>
          </a:xfrm>
          <a:custGeom>
            <a:avLst/>
            <a:gdLst/>
            <a:ahLst/>
            <a:cxnLst/>
            <a:rect l="l" t="t" r="r" b="b"/>
            <a:pathLst>
              <a:path w="2495866" h="2610056">
                <a:moveTo>
                  <a:pt x="0" y="0"/>
                </a:moveTo>
                <a:lnTo>
                  <a:pt x="2495866" y="0"/>
                </a:lnTo>
                <a:lnTo>
                  <a:pt x="2495866" y="2610056"/>
                </a:lnTo>
                <a:lnTo>
                  <a:pt x="0" y="26100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Freeform 21"/>
          <p:cNvSpPr/>
          <p:nvPr/>
        </p:nvSpPr>
        <p:spPr>
          <a:xfrm>
            <a:off x="8208038" y="5081665"/>
            <a:ext cx="2259336" cy="2709849"/>
          </a:xfrm>
          <a:custGeom>
            <a:avLst/>
            <a:gdLst/>
            <a:ahLst/>
            <a:cxnLst/>
            <a:rect l="l" t="t" r="r" b="b"/>
            <a:pathLst>
              <a:path w="2259336" h="2709849">
                <a:moveTo>
                  <a:pt x="0" y="0"/>
                </a:moveTo>
                <a:lnTo>
                  <a:pt x="2259336" y="0"/>
                </a:lnTo>
                <a:lnTo>
                  <a:pt x="2259336" y="2709848"/>
                </a:lnTo>
                <a:lnTo>
                  <a:pt x="0" y="27098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Freeform 22"/>
          <p:cNvSpPr/>
          <p:nvPr/>
        </p:nvSpPr>
        <p:spPr>
          <a:xfrm>
            <a:off x="13867970" y="5221727"/>
            <a:ext cx="2329932" cy="2329932"/>
          </a:xfrm>
          <a:custGeom>
            <a:avLst/>
            <a:gdLst/>
            <a:ahLst/>
            <a:cxnLst/>
            <a:rect l="l" t="t" r="r" b="b"/>
            <a:pathLst>
              <a:path w="2329932" h="2329932">
                <a:moveTo>
                  <a:pt x="0" y="0"/>
                </a:moveTo>
                <a:lnTo>
                  <a:pt x="2329932" y="0"/>
                </a:lnTo>
                <a:lnTo>
                  <a:pt x="2329932" y="2329932"/>
                </a:lnTo>
                <a:lnTo>
                  <a:pt x="0" y="232993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TextBox 23"/>
          <p:cNvSpPr txBox="1"/>
          <p:nvPr/>
        </p:nvSpPr>
        <p:spPr>
          <a:xfrm>
            <a:off x="4607918" y="1186641"/>
            <a:ext cx="9072164" cy="1457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519"/>
              </a:lnSpc>
            </a:pPr>
            <a:r>
              <a:rPr lang="en-US" sz="9600">
                <a:solidFill>
                  <a:srgbClr val="EDEDED"/>
                </a:solidFill>
                <a:latin typeface="Anton"/>
                <a:ea typeface="Anton"/>
                <a:cs typeface="Anton"/>
                <a:sym typeface="Anton"/>
              </a:rPr>
              <a:t>Future Work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7304105" y="8082567"/>
            <a:ext cx="3891307" cy="11757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77"/>
              </a:lnSpc>
            </a:pPr>
            <a:r>
              <a:rPr lang="en-US" sz="3897">
                <a:solidFill>
                  <a:srgbClr val="2E2F2E"/>
                </a:solidFill>
                <a:latin typeface="Anton"/>
                <a:ea typeface="Anton"/>
                <a:cs typeface="Anton"/>
                <a:sym typeface="Anton"/>
              </a:rPr>
              <a:t>IOS App Deployment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642566" y="8149547"/>
            <a:ext cx="3933904" cy="11757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77"/>
              </a:lnSpc>
            </a:pPr>
            <a:r>
              <a:rPr lang="en-US" sz="3897">
                <a:solidFill>
                  <a:srgbClr val="2E2F2E"/>
                </a:solidFill>
                <a:latin typeface="Anton"/>
                <a:ea typeface="Anton"/>
                <a:cs typeface="Anton"/>
                <a:sym typeface="Anton"/>
              </a:rPr>
              <a:t>Face Expressions Detection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3087282" y="8082567"/>
            <a:ext cx="3891307" cy="11757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77"/>
              </a:lnSpc>
            </a:pPr>
            <a:r>
              <a:rPr lang="en-US" sz="3897">
                <a:solidFill>
                  <a:srgbClr val="2E2F2E"/>
                </a:solidFill>
                <a:latin typeface="Anton"/>
                <a:ea typeface="Anton"/>
                <a:cs typeface="Anton"/>
                <a:sym typeface="Anton"/>
              </a:rPr>
              <a:t>Extra Application Features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0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729905" y="3666929"/>
            <a:ext cx="10828189" cy="2953143"/>
          </a:xfrm>
          <a:custGeom>
            <a:avLst/>
            <a:gdLst/>
            <a:ahLst/>
            <a:cxnLst/>
            <a:rect l="l" t="t" r="r" b="b"/>
            <a:pathLst>
              <a:path w="10828189" h="2953143">
                <a:moveTo>
                  <a:pt x="0" y="0"/>
                </a:moveTo>
                <a:lnTo>
                  <a:pt x="10828190" y="0"/>
                </a:lnTo>
                <a:lnTo>
                  <a:pt x="10828190" y="2953142"/>
                </a:lnTo>
                <a:lnTo>
                  <a:pt x="0" y="29531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715468" y="3845358"/>
            <a:ext cx="8200470" cy="1245412"/>
            <a:chOff x="0" y="0"/>
            <a:chExt cx="1992597" cy="30261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92597" cy="302617"/>
            </a:xfrm>
            <a:custGeom>
              <a:avLst/>
              <a:gdLst/>
              <a:ahLst/>
              <a:cxnLst/>
              <a:rect l="l" t="t" r="r" b="b"/>
              <a:pathLst>
                <a:path w="1992597" h="302617">
                  <a:moveTo>
                    <a:pt x="48148" y="0"/>
                  </a:moveTo>
                  <a:lnTo>
                    <a:pt x="1944449" y="0"/>
                  </a:lnTo>
                  <a:cubicBezTo>
                    <a:pt x="1971041" y="0"/>
                    <a:pt x="1992597" y="21557"/>
                    <a:pt x="1992597" y="48148"/>
                  </a:cubicBezTo>
                  <a:lnTo>
                    <a:pt x="1992597" y="254469"/>
                  </a:lnTo>
                  <a:cubicBezTo>
                    <a:pt x="1992597" y="281061"/>
                    <a:pt x="1971041" y="302617"/>
                    <a:pt x="1944449" y="302617"/>
                  </a:cubicBezTo>
                  <a:lnTo>
                    <a:pt x="48148" y="302617"/>
                  </a:lnTo>
                  <a:cubicBezTo>
                    <a:pt x="21557" y="302617"/>
                    <a:pt x="0" y="281061"/>
                    <a:pt x="0" y="254469"/>
                  </a:cubicBezTo>
                  <a:lnTo>
                    <a:pt x="0" y="48148"/>
                  </a:lnTo>
                  <a:cubicBezTo>
                    <a:pt x="0" y="21557"/>
                    <a:pt x="21557" y="0"/>
                    <a:pt x="48148" y="0"/>
                  </a:cubicBezTo>
                  <a:close/>
                </a:path>
              </a:pathLst>
            </a:custGeom>
            <a:solidFill>
              <a:srgbClr val="00604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992597" cy="3502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4708207" y="5375312"/>
            <a:ext cx="8200470" cy="1245412"/>
            <a:chOff x="0" y="0"/>
            <a:chExt cx="1992597" cy="30261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992597" cy="302617"/>
            </a:xfrm>
            <a:custGeom>
              <a:avLst/>
              <a:gdLst/>
              <a:ahLst/>
              <a:cxnLst/>
              <a:rect l="l" t="t" r="r" b="b"/>
              <a:pathLst>
                <a:path w="1992597" h="302617">
                  <a:moveTo>
                    <a:pt x="48148" y="0"/>
                  </a:moveTo>
                  <a:lnTo>
                    <a:pt x="1944449" y="0"/>
                  </a:lnTo>
                  <a:cubicBezTo>
                    <a:pt x="1971041" y="0"/>
                    <a:pt x="1992597" y="21557"/>
                    <a:pt x="1992597" y="48148"/>
                  </a:cubicBezTo>
                  <a:lnTo>
                    <a:pt x="1992597" y="254469"/>
                  </a:lnTo>
                  <a:cubicBezTo>
                    <a:pt x="1992597" y="281061"/>
                    <a:pt x="1971041" y="302617"/>
                    <a:pt x="1944449" y="302617"/>
                  </a:cubicBezTo>
                  <a:lnTo>
                    <a:pt x="48148" y="302617"/>
                  </a:lnTo>
                  <a:cubicBezTo>
                    <a:pt x="21557" y="302617"/>
                    <a:pt x="0" y="281061"/>
                    <a:pt x="0" y="254469"/>
                  </a:cubicBezTo>
                  <a:lnTo>
                    <a:pt x="0" y="48148"/>
                  </a:lnTo>
                  <a:cubicBezTo>
                    <a:pt x="0" y="21557"/>
                    <a:pt x="21557" y="0"/>
                    <a:pt x="48148" y="0"/>
                  </a:cubicBezTo>
                  <a:close/>
                </a:path>
              </a:pathLst>
            </a:custGeom>
            <a:solidFill>
              <a:srgbClr val="41815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992597" cy="3502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708207" y="6889154"/>
            <a:ext cx="8200470" cy="1245412"/>
            <a:chOff x="0" y="0"/>
            <a:chExt cx="1992597" cy="30261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992597" cy="302617"/>
            </a:xfrm>
            <a:custGeom>
              <a:avLst/>
              <a:gdLst/>
              <a:ahLst/>
              <a:cxnLst/>
              <a:rect l="l" t="t" r="r" b="b"/>
              <a:pathLst>
                <a:path w="1992597" h="302617">
                  <a:moveTo>
                    <a:pt x="48148" y="0"/>
                  </a:moveTo>
                  <a:lnTo>
                    <a:pt x="1944449" y="0"/>
                  </a:lnTo>
                  <a:cubicBezTo>
                    <a:pt x="1971041" y="0"/>
                    <a:pt x="1992597" y="21557"/>
                    <a:pt x="1992597" y="48148"/>
                  </a:cubicBezTo>
                  <a:lnTo>
                    <a:pt x="1992597" y="254469"/>
                  </a:lnTo>
                  <a:cubicBezTo>
                    <a:pt x="1992597" y="281061"/>
                    <a:pt x="1971041" y="302617"/>
                    <a:pt x="1944449" y="302617"/>
                  </a:cubicBezTo>
                  <a:lnTo>
                    <a:pt x="48148" y="302617"/>
                  </a:lnTo>
                  <a:cubicBezTo>
                    <a:pt x="21557" y="302617"/>
                    <a:pt x="0" y="281061"/>
                    <a:pt x="0" y="254469"/>
                  </a:cubicBezTo>
                  <a:lnTo>
                    <a:pt x="0" y="48148"/>
                  </a:lnTo>
                  <a:cubicBezTo>
                    <a:pt x="0" y="21557"/>
                    <a:pt x="21557" y="0"/>
                    <a:pt x="48148" y="0"/>
                  </a:cubicBezTo>
                  <a:close/>
                </a:path>
              </a:pathLst>
            </a:custGeom>
            <a:solidFill>
              <a:srgbClr val="00604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1992597" cy="3502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8198907" y="5166944"/>
            <a:ext cx="1079432" cy="1453780"/>
          </a:xfrm>
          <a:custGeom>
            <a:avLst/>
            <a:gdLst/>
            <a:ahLst/>
            <a:cxnLst/>
            <a:rect l="l" t="t" r="r" b="b"/>
            <a:pathLst>
              <a:path w="1079432" h="1453780">
                <a:moveTo>
                  <a:pt x="0" y="0"/>
                </a:moveTo>
                <a:lnTo>
                  <a:pt x="1079431" y="0"/>
                </a:lnTo>
                <a:lnTo>
                  <a:pt x="1079431" y="1453780"/>
                </a:lnTo>
                <a:lnTo>
                  <a:pt x="0" y="14537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8088721" y="3638322"/>
            <a:ext cx="1299803" cy="1350444"/>
          </a:xfrm>
          <a:custGeom>
            <a:avLst/>
            <a:gdLst/>
            <a:ahLst/>
            <a:cxnLst/>
            <a:rect l="l" t="t" r="r" b="b"/>
            <a:pathLst>
              <a:path w="1299803" h="1350444">
                <a:moveTo>
                  <a:pt x="0" y="0"/>
                </a:moveTo>
                <a:lnTo>
                  <a:pt x="1299803" y="0"/>
                </a:lnTo>
                <a:lnTo>
                  <a:pt x="1299803" y="1350445"/>
                </a:lnTo>
                <a:lnTo>
                  <a:pt x="0" y="13504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8237684" y="6692993"/>
            <a:ext cx="1156039" cy="1442795"/>
          </a:xfrm>
          <a:custGeom>
            <a:avLst/>
            <a:gdLst/>
            <a:ahLst/>
            <a:cxnLst/>
            <a:rect l="l" t="t" r="r" b="b"/>
            <a:pathLst>
              <a:path w="1156039" h="1442795">
                <a:moveTo>
                  <a:pt x="0" y="0"/>
                </a:moveTo>
                <a:lnTo>
                  <a:pt x="1156039" y="0"/>
                </a:lnTo>
                <a:lnTo>
                  <a:pt x="1156039" y="1442795"/>
                </a:lnTo>
                <a:lnTo>
                  <a:pt x="0" y="144279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TextBox 14"/>
          <p:cNvSpPr txBox="1"/>
          <p:nvPr/>
        </p:nvSpPr>
        <p:spPr>
          <a:xfrm>
            <a:off x="5442461" y="4265920"/>
            <a:ext cx="1133811" cy="3566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83"/>
              </a:lnSpc>
              <a:spcBef>
                <a:spcPct val="0"/>
              </a:spcBef>
            </a:pPr>
            <a:r>
              <a:rPr lang="en-US" sz="205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24 Hours 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195262" y="4265920"/>
            <a:ext cx="1279157" cy="3566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83"/>
              </a:lnSpc>
              <a:spcBef>
                <a:spcPct val="0"/>
              </a:spcBef>
            </a:pPr>
            <a:r>
              <a:rPr lang="en-US" sz="205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0.1% BAC 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435199" y="5795874"/>
            <a:ext cx="1133811" cy="3566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83"/>
              </a:lnSpc>
              <a:spcBef>
                <a:spcPct val="0"/>
              </a:spcBef>
            </a:pPr>
            <a:r>
              <a:rPr lang="en-US" sz="205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20 Hours 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1115287" y="5795874"/>
            <a:ext cx="1424583" cy="3566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83"/>
              </a:lnSpc>
              <a:spcBef>
                <a:spcPct val="0"/>
              </a:spcBef>
            </a:pPr>
            <a:r>
              <a:rPr lang="en-US" sz="205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0.08% BAC 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5435199" y="7309715"/>
            <a:ext cx="1133811" cy="3566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83"/>
              </a:lnSpc>
              <a:spcBef>
                <a:spcPct val="0"/>
              </a:spcBef>
            </a:pPr>
            <a:r>
              <a:rPr lang="en-US" sz="205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18 Hours 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1115287" y="7309715"/>
            <a:ext cx="1424583" cy="3566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83"/>
              </a:lnSpc>
              <a:spcBef>
                <a:spcPct val="0"/>
              </a:spcBef>
            </a:pPr>
            <a:r>
              <a:rPr lang="en-US" sz="205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0.05% BAC 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7231765" y="395444"/>
            <a:ext cx="2869176" cy="570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52"/>
              </a:lnSpc>
              <a:spcBef>
                <a:spcPct val="0"/>
              </a:spcBef>
            </a:pPr>
            <a:r>
              <a:rPr lang="en-US" sz="325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Did you know?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5199660" y="953753"/>
            <a:ext cx="7217563" cy="1418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14"/>
              </a:lnSpc>
              <a:spcBef>
                <a:spcPct val="0"/>
              </a:spcBef>
            </a:pPr>
            <a:r>
              <a:rPr lang="en-US" sz="4010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Drowsy driving can be as dangerous as drunk driving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4874204" y="2944511"/>
            <a:ext cx="2336912" cy="384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34"/>
              </a:lnSpc>
              <a:spcBef>
                <a:spcPct val="0"/>
              </a:spcBef>
            </a:pPr>
            <a:r>
              <a:rPr lang="en-US" sz="2167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Hours awake 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9689143" y="2510893"/>
            <a:ext cx="3453929" cy="11480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34"/>
              </a:lnSpc>
            </a:pPr>
            <a:r>
              <a:rPr lang="en-US" sz="2167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Comparable Blood </a:t>
            </a:r>
          </a:p>
          <a:p>
            <a:pPr algn="ctr">
              <a:lnSpc>
                <a:spcPts val="3034"/>
              </a:lnSpc>
            </a:pPr>
            <a:r>
              <a:rPr lang="en-US" sz="2167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ALCOHOL </a:t>
            </a:r>
          </a:p>
          <a:p>
            <a:pPr algn="ctr">
              <a:lnSpc>
                <a:spcPts val="3034"/>
              </a:lnSpc>
              <a:spcBef>
                <a:spcPct val="0"/>
              </a:spcBef>
            </a:pPr>
            <a:r>
              <a:rPr lang="en-US" sz="2167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CONTENT (BAC)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1165459" y="6070435"/>
            <a:ext cx="1203015" cy="2596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72"/>
              </a:lnSpc>
              <a:spcBef>
                <a:spcPct val="0"/>
              </a:spcBef>
            </a:pPr>
            <a:r>
              <a:rPr lang="en-US" sz="140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(LEGAL LIMIT)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5484152" y="8460635"/>
            <a:ext cx="6990266" cy="384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34"/>
              </a:lnSpc>
              <a:spcBef>
                <a:spcPct val="0"/>
              </a:spcBef>
            </a:pPr>
            <a:r>
              <a:rPr lang="en-US" sz="2167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More than 1 in 5 fatal crashes involve drowsy driving.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028700" y="9549569"/>
            <a:ext cx="9738360" cy="332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Source: Williamson, A. M., &amp; Feyer, A. M. (2000). Occupational and environmental medicin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>
            <a:off x="674993" y="5052359"/>
            <a:ext cx="3930729" cy="4399881"/>
            <a:chOff x="0" y="0"/>
            <a:chExt cx="1067023" cy="126601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67023" cy="1266016"/>
            </a:xfrm>
            <a:custGeom>
              <a:avLst/>
              <a:gdLst/>
              <a:ahLst/>
              <a:cxnLst/>
              <a:rect l="l" t="t" r="r" b="b"/>
              <a:pathLst>
                <a:path w="1067023" h="1266016">
                  <a:moveTo>
                    <a:pt x="146141" y="0"/>
                  </a:moveTo>
                  <a:lnTo>
                    <a:pt x="920883" y="0"/>
                  </a:lnTo>
                  <a:cubicBezTo>
                    <a:pt x="1001594" y="0"/>
                    <a:pt x="1067023" y="65429"/>
                    <a:pt x="1067023" y="146141"/>
                  </a:cubicBezTo>
                  <a:lnTo>
                    <a:pt x="1067023" y="1119875"/>
                  </a:lnTo>
                  <a:cubicBezTo>
                    <a:pt x="1067023" y="1200587"/>
                    <a:pt x="1001594" y="1266016"/>
                    <a:pt x="920883" y="1266016"/>
                  </a:cubicBezTo>
                  <a:lnTo>
                    <a:pt x="146141" y="1266016"/>
                  </a:lnTo>
                  <a:cubicBezTo>
                    <a:pt x="65429" y="1266016"/>
                    <a:pt x="0" y="1200587"/>
                    <a:pt x="0" y="1119875"/>
                  </a:cubicBezTo>
                  <a:lnTo>
                    <a:pt x="0" y="146141"/>
                  </a:lnTo>
                  <a:cubicBezTo>
                    <a:pt x="0" y="65429"/>
                    <a:pt x="65429" y="0"/>
                    <a:pt x="146141" y="0"/>
                  </a:cubicBezTo>
                  <a:close/>
                </a:path>
              </a:pathLst>
            </a:custGeom>
            <a:solidFill>
              <a:srgbClr val="00604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067023" cy="13136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5261594" y="1054029"/>
            <a:ext cx="7460762" cy="2914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519"/>
              </a:lnSpc>
            </a:pPr>
            <a:r>
              <a:rPr lang="en-US" sz="9600">
                <a:solidFill>
                  <a:srgbClr val="2E2F2E"/>
                </a:solidFill>
                <a:latin typeface="Anton"/>
                <a:ea typeface="Anton"/>
                <a:cs typeface="Anton"/>
                <a:sym typeface="Anton"/>
              </a:rPr>
              <a:t>Literature Review</a:t>
            </a:r>
          </a:p>
        </p:txBody>
      </p:sp>
      <p:sp>
        <p:nvSpPr>
          <p:cNvPr id="9" name="AutoShape 9"/>
          <p:cNvSpPr/>
          <p:nvPr/>
        </p:nvSpPr>
        <p:spPr>
          <a:xfrm>
            <a:off x="12874381" y="2511354"/>
            <a:ext cx="3207341" cy="0"/>
          </a:xfrm>
          <a:prstGeom prst="line">
            <a:avLst/>
          </a:prstGeom>
          <a:ln w="38100" cap="rnd">
            <a:solidFill>
              <a:srgbClr val="00604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0" name="AutoShape 10"/>
          <p:cNvSpPr/>
          <p:nvPr/>
        </p:nvSpPr>
        <p:spPr>
          <a:xfrm>
            <a:off x="2129281" y="2564501"/>
            <a:ext cx="3284338" cy="0"/>
          </a:xfrm>
          <a:prstGeom prst="line">
            <a:avLst/>
          </a:prstGeom>
          <a:ln w="38100" cap="rnd">
            <a:solidFill>
              <a:srgbClr val="00604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11" name="Group 11"/>
          <p:cNvGrpSpPr/>
          <p:nvPr/>
        </p:nvGrpSpPr>
        <p:grpSpPr>
          <a:xfrm>
            <a:off x="5078963" y="5052359"/>
            <a:ext cx="3708307" cy="4399881"/>
            <a:chOff x="0" y="0"/>
            <a:chExt cx="1067023" cy="1266016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067023" cy="1266016"/>
            </a:xfrm>
            <a:custGeom>
              <a:avLst/>
              <a:gdLst/>
              <a:ahLst/>
              <a:cxnLst/>
              <a:rect l="l" t="t" r="r" b="b"/>
              <a:pathLst>
                <a:path w="1067023" h="1266016">
                  <a:moveTo>
                    <a:pt x="146141" y="0"/>
                  </a:moveTo>
                  <a:lnTo>
                    <a:pt x="920883" y="0"/>
                  </a:lnTo>
                  <a:cubicBezTo>
                    <a:pt x="1001594" y="0"/>
                    <a:pt x="1067023" y="65429"/>
                    <a:pt x="1067023" y="146141"/>
                  </a:cubicBezTo>
                  <a:lnTo>
                    <a:pt x="1067023" y="1119875"/>
                  </a:lnTo>
                  <a:cubicBezTo>
                    <a:pt x="1067023" y="1200587"/>
                    <a:pt x="1001594" y="1266016"/>
                    <a:pt x="920883" y="1266016"/>
                  </a:cubicBezTo>
                  <a:lnTo>
                    <a:pt x="146141" y="1266016"/>
                  </a:lnTo>
                  <a:cubicBezTo>
                    <a:pt x="65429" y="1266016"/>
                    <a:pt x="0" y="1200587"/>
                    <a:pt x="0" y="1119875"/>
                  </a:cubicBezTo>
                  <a:lnTo>
                    <a:pt x="0" y="146141"/>
                  </a:lnTo>
                  <a:cubicBezTo>
                    <a:pt x="0" y="65429"/>
                    <a:pt x="65429" y="0"/>
                    <a:pt x="146141" y="0"/>
                  </a:cubicBezTo>
                  <a:close/>
                </a:path>
              </a:pathLst>
            </a:custGeom>
            <a:solidFill>
              <a:srgbClr val="00604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1067023" cy="13136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9566675" y="5028764"/>
            <a:ext cx="3708307" cy="4399881"/>
            <a:chOff x="0" y="0"/>
            <a:chExt cx="1067023" cy="1266016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067023" cy="1266016"/>
            </a:xfrm>
            <a:custGeom>
              <a:avLst/>
              <a:gdLst/>
              <a:ahLst/>
              <a:cxnLst/>
              <a:rect l="l" t="t" r="r" b="b"/>
              <a:pathLst>
                <a:path w="1067023" h="1266016">
                  <a:moveTo>
                    <a:pt x="146141" y="0"/>
                  </a:moveTo>
                  <a:lnTo>
                    <a:pt x="920883" y="0"/>
                  </a:lnTo>
                  <a:cubicBezTo>
                    <a:pt x="1001594" y="0"/>
                    <a:pt x="1067023" y="65429"/>
                    <a:pt x="1067023" y="146141"/>
                  </a:cubicBezTo>
                  <a:lnTo>
                    <a:pt x="1067023" y="1119875"/>
                  </a:lnTo>
                  <a:cubicBezTo>
                    <a:pt x="1067023" y="1200587"/>
                    <a:pt x="1001594" y="1266016"/>
                    <a:pt x="920883" y="1266016"/>
                  </a:cubicBezTo>
                  <a:lnTo>
                    <a:pt x="146141" y="1266016"/>
                  </a:lnTo>
                  <a:cubicBezTo>
                    <a:pt x="65429" y="1266016"/>
                    <a:pt x="0" y="1200587"/>
                    <a:pt x="0" y="1119875"/>
                  </a:cubicBezTo>
                  <a:lnTo>
                    <a:pt x="0" y="146141"/>
                  </a:lnTo>
                  <a:cubicBezTo>
                    <a:pt x="0" y="65429"/>
                    <a:pt x="65429" y="0"/>
                    <a:pt x="146141" y="0"/>
                  </a:cubicBezTo>
                  <a:close/>
                </a:path>
              </a:pathLst>
            </a:custGeom>
            <a:solidFill>
              <a:srgbClr val="00604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1067023" cy="13136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3972908" y="5028764"/>
            <a:ext cx="3708307" cy="4399881"/>
            <a:chOff x="0" y="0"/>
            <a:chExt cx="1067023" cy="1266016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067023" cy="1266016"/>
            </a:xfrm>
            <a:custGeom>
              <a:avLst/>
              <a:gdLst/>
              <a:ahLst/>
              <a:cxnLst/>
              <a:rect l="l" t="t" r="r" b="b"/>
              <a:pathLst>
                <a:path w="1067023" h="1266016">
                  <a:moveTo>
                    <a:pt x="146141" y="0"/>
                  </a:moveTo>
                  <a:lnTo>
                    <a:pt x="920883" y="0"/>
                  </a:lnTo>
                  <a:cubicBezTo>
                    <a:pt x="1001594" y="0"/>
                    <a:pt x="1067023" y="65429"/>
                    <a:pt x="1067023" y="146141"/>
                  </a:cubicBezTo>
                  <a:lnTo>
                    <a:pt x="1067023" y="1119875"/>
                  </a:lnTo>
                  <a:cubicBezTo>
                    <a:pt x="1067023" y="1200587"/>
                    <a:pt x="1001594" y="1266016"/>
                    <a:pt x="920883" y="1266016"/>
                  </a:cubicBezTo>
                  <a:lnTo>
                    <a:pt x="146141" y="1266016"/>
                  </a:lnTo>
                  <a:cubicBezTo>
                    <a:pt x="65429" y="1266016"/>
                    <a:pt x="0" y="1200587"/>
                    <a:pt x="0" y="1119875"/>
                  </a:cubicBezTo>
                  <a:lnTo>
                    <a:pt x="0" y="146141"/>
                  </a:lnTo>
                  <a:cubicBezTo>
                    <a:pt x="0" y="65429"/>
                    <a:pt x="65429" y="0"/>
                    <a:pt x="146141" y="0"/>
                  </a:cubicBezTo>
                  <a:close/>
                </a:path>
              </a:pathLst>
            </a:custGeom>
            <a:solidFill>
              <a:srgbClr val="00604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47625"/>
              <a:ext cx="1067023" cy="13136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5078963" y="5253252"/>
            <a:ext cx="3708308" cy="2242921"/>
            <a:chOff x="0" y="-94519"/>
            <a:chExt cx="4680534" cy="2405834"/>
          </a:xfrm>
        </p:grpSpPr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2"/>
            <a:srcRect t="12972" b="12972"/>
            <a:stretch>
              <a:fillRect/>
            </a:stretch>
          </p:blipFill>
          <p:spPr>
            <a:xfrm>
              <a:off x="0" y="-94519"/>
              <a:ext cx="4680534" cy="2405834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</p:grpSp>
      <p:grpSp>
        <p:nvGrpSpPr>
          <p:cNvPr id="22" name="Group 22"/>
          <p:cNvGrpSpPr/>
          <p:nvPr/>
        </p:nvGrpSpPr>
        <p:grpSpPr>
          <a:xfrm>
            <a:off x="13981192" y="5186793"/>
            <a:ext cx="3708307" cy="2309381"/>
            <a:chOff x="0" y="0"/>
            <a:chExt cx="4512976" cy="2571530"/>
          </a:xfrm>
        </p:grpSpPr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3"/>
            <a:srcRect t="7317" b="7317"/>
            <a:stretch>
              <a:fillRect/>
            </a:stretch>
          </p:blipFill>
          <p:spPr>
            <a:xfrm>
              <a:off x="0" y="0"/>
              <a:ext cx="4512976" cy="257153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</p:grpSp>
      <p:grpSp>
        <p:nvGrpSpPr>
          <p:cNvPr id="24" name="Group 24"/>
          <p:cNvGrpSpPr/>
          <p:nvPr/>
        </p:nvGrpSpPr>
        <p:grpSpPr>
          <a:xfrm>
            <a:off x="762000" y="5253252"/>
            <a:ext cx="3733801" cy="2295094"/>
            <a:chOff x="0" y="0"/>
            <a:chExt cx="4572362" cy="2577454"/>
          </a:xfrm>
        </p:grpSpPr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4"/>
            <a:srcRect l="11778" r="11778"/>
            <a:stretch>
              <a:fillRect/>
            </a:stretch>
          </p:blipFill>
          <p:spPr>
            <a:xfrm>
              <a:off x="0" y="0"/>
              <a:ext cx="4572362" cy="2577454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</p:grpSp>
      <p:grpSp>
        <p:nvGrpSpPr>
          <p:cNvPr id="26" name="Group 26"/>
          <p:cNvGrpSpPr/>
          <p:nvPr/>
        </p:nvGrpSpPr>
        <p:grpSpPr>
          <a:xfrm>
            <a:off x="9597100" y="5169908"/>
            <a:ext cx="3647456" cy="2326265"/>
            <a:chOff x="0" y="0"/>
            <a:chExt cx="4558698" cy="2542730"/>
          </a:xfrm>
        </p:grpSpPr>
        <p:pic>
          <p:nvPicPr>
            <p:cNvPr id="27" name="Picture 27"/>
            <p:cNvPicPr>
              <a:picLocks noChangeAspect="1"/>
            </p:cNvPicPr>
            <p:nvPr/>
          </p:nvPicPr>
          <p:blipFill>
            <a:blip r:embed="rId5"/>
            <a:srcRect t="11198" b="11198"/>
            <a:stretch>
              <a:fillRect/>
            </a:stretch>
          </p:blipFill>
          <p:spPr>
            <a:xfrm>
              <a:off x="0" y="0"/>
              <a:ext cx="4558698" cy="254273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</p:grpSp>
      <p:sp>
        <p:nvSpPr>
          <p:cNvPr id="28" name="TextBox 28"/>
          <p:cNvSpPr txBox="1"/>
          <p:nvPr/>
        </p:nvSpPr>
        <p:spPr>
          <a:xfrm>
            <a:off x="922619" y="7665611"/>
            <a:ext cx="3258936" cy="1095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3600" dirty="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Vehicle Based Measures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5303648" y="7665610"/>
            <a:ext cx="3258936" cy="1095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320"/>
              </a:lnSpc>
              <a:spcBef>
                <a:spcPct val="0"/>
              </a:spcBef>
            </a:pPr>
            <a:r>
              <a:rPr lang="en-US" sz="3600" u="none" strike="noStrike" dirty="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Physiological Measures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9791360" y="7665610"/>
            <a:ext cx="3258936" cy="1095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320"/>
              </a:lnSpc>
              <a:spcBef>
                <a:spcPct val="0"/>
              </a:spcBef>
            </a:pPr>
            <a:r>
              <a:rPr lang="en-US" sz="3600" u="none" strike="noStrike" dirty="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Subjective Measures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4197593" y="7665610"/>
            <a:ext cx="3258936" cy="1095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320"/>
              </a:lnSpc>
              <a:spcBef>
                <a:spcPct val="0"/>
              </a:spcBef>
            </a:pPr>
            <a:r>
              <a:rPr lang="en-US" sz="3600" u="none" strike="noStrike" dirty="0" err="1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Behavioural</a:t>
            </a:r>
            <a:r>
              <a:rPr lang="en-US" sz="3600" u="none" strike="noStrike" dirty="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 Measures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0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68953" y="9763125"/>
            <a:ext cx="16209016" cy="2394733"/>
            <a:chOff x="0" y="0"/>
            <a:chExt cx="4269041" cy="63071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69041" cy="630712"/>
            </a:xfrm>
            <a:custGeom>
              <a:avLst/>
              <a:gdLst/>
              <a:ahLst/>
              <a:cxnLst/>
              <a:rect l="l" t="t" r="r" b="b"/>
              <a:pathLst>
                <a:path w="4269041" h="630712">
                  <a:moveTo>
                    <a:pt x="33434" y="0"/>
                  </a:moveTo>
                  <a:lnTo>
                    <a:pt x="4235607" y="0"/>
                  </a:lnTo>
                  <a:cubicBezTo>
                    <a:pt x="4254073" y="0"/>
                    <a:pt x="4269041" y="14969"/>
                    <a:pt x="4269041" y="33434"/>
                  </a:cubicBezTo>
                  <a:lnTo>
                    <a:pt x="4269041" y="597277"/>
                  </a:lnTo>
                  <a:cubicBezTo>
                    <a:pt x="4269041" y="606145"/>
                    <a:pt x="4265519" y="614649"/>
                    <a:pt x="4259249" y="620919"/>
                  </a:cubicBezTo>
                  <a:cubicBezTo>
                    <a:pt x="4252979" y="627189"/>
                    <a:pt x="4244475" y="630712"/>
                    <a:pt x="4235607" y="630712"/>
                  </a:cubicBezTo>
                  <a:lnTo>
                    <a:pt x="33434" y="630712"/>
                  </a:lnTo>
                  <a:cubicBezTo>
                    <a:pt x="24567" y="630712"/>
                    <a:pt x="16063" y="627189"/>
                    <a:pt x="9793" y="620919"/>
                  </a:cubicBezTo>
                  <a:cubicBezTo>
                    <a:pt x="3523" y="614649"/>
                    <a:pt x="0" y="606145"/>
                    <a:pt x="0" y="597277"/>
                  </a:cubicBezTo>
                  <a:lnTo>
                    <a:pt x="0" y="33434"/>
                  </a:lnTo>
                  <a:cubicBezTo>
                    <a:pt x="0" y="24567"/>
                    <a:pt x="3523" y="16063"/>
                    <a:pt x="9793" y="9793"/>
                  </a:cubicBezTo>
                  <a:cubicBezTo>
                    <a:pt x="16063" y="3523"/>
                    <a:pt x="24567" y="0"/>
                    <a:pt x="33434" y="0"/>
                  </a:cubicBezTo>
                  <a:close/>
                </a:path>
              </a:pathLst>
            </a:custGeom>
            <a:solidFill>
              <a:srgbClr val="EDEDE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269041" cy="6783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4126039" y="837165"/>
            <a:ext cx="10494843" cy="1457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519"/>
              </a:lnSpc>
            </a:pPr>
            <a:r>
              <a:rPr lang="en-US" sz="9600">
                <a:solidFill>
                  <a:srgbClr val="EDEDED"/>
                </a:solidFill>
                <a:latin typeface="Anton"/>
                <a:ea typeface="Anton"/>
                <a:cs typeface="Anton"/>
                <a:sym typeface="Anton"/>
              </a:rPr>
              <a:t>Improvements</a:t>
            </a:r>
          </a:p>
        </p:txBody>
      </p:sp>
      <p:sp>
        <p:nvSpPr>
          <p:cNvPr id="6" name="AutoShape 6"/>
          <p:cNvSpPr/>
          <p:nvPr/>
        </p:nvSpPr>
        <p:spPr>
          <a:xfrm>
            <a:off x="1374712" y="1603927"/>
            <a:ext cx="3207341" cy="0"/>
          </a:xfrm>
          <a:prstGeom prst="line">
            <a:avLst/>
          </a:prstGeom>
          <a:ln w="3810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7" name="AutoShape 7"/>
          <p:cNvSpPr/>
          <p:nvPr/>
        </p:nvSpPr>
        <p:spPr>
          <a:xfrm>
            <a:off x="13955692" y="1584877"/>
            <a:ext cx="3207341" cy="0"/>
          </a:xfrm>
          <a:prstGeom prst="line">
            <a:avLst/>
          </a:prstGeom>
          <a:ln w="3810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8" name="Group 8"/>
          <p:cNvGrpSpPr/>
          <p:nvPr/>
        </p:nvGrpSpPr>
        <p:grpSpPr>
          <a:xfrm>
            <a:off x="11382763" y="3400208"/>
            <a:ext cx="5493642" cy="2171481"/>
            <a:chOff x="0" y="0"/>
            <a:chExt cx="1386978" cy="54823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386978" cy="548233"/>
            </a:xfrm>
            <a:custGeom>
              <a:avLst/>
              <a:gdLst/>
              <a:ahLst/>
              <a:cxnLst/>
              <a:rect l="l" t="t" r="r" b="b"/>
              <a:pathLst>
                <a:path w="1386978" h="548233">
                  <a:moveTo>
                    <a:pt x="98648" y="0"/>
                  </a:moveTo>
                  <a:lnTo>
                    <a:pt x="1288330" y="0"/>
                  </a:lnTo>
                  <a:cubicBezTo>
                    <a:pt x="1314493" y="0"/>
                    <a:pt x="1339585" y="10393"/>
                    <a:pt x="1358085" y="28893"/>
                  </a:cubicBezTo>
                  <a:cubicBezTo>
                    <a:pt x="1376585" y="47393"/>
                    <a:pt x="1386978" y="72485"/>
                    <a:pt x="1386978" y="98648"/>
                  </a:cubicBezTo>
                  <a:lnTo>
                    <a:pt x="1386978" y="449586"/>
                  </a:lnTo>
                  <a:cubicBezTo>
                    <a:pt x="1386978" y="475749"/>
                    <a:pt x="1376585" y="500840"/>
                    <a:pt x="1358085" y="519340"/>
                  </a:cubicBezTo>
                  <a:cubicBezTo>
                    <a:pt x="1339585" y="537840"/>
                    <a:pt x="1314493" y="548233"/>
                    <a:pt x="1288330" y="548233"/>
                  </a:cubicBezTo>
                  <a:lnTo>
                    <a:pt x="98648" y="548233"/>
                  </a:lnTo>
                  <a:cubicBezTo>
                    <a:pt x="72485" y="548233"/>
                    <a:pt x="47393" y="537840"/>
                    <a:pt x="28893" y="519340"/>
                  </a:cubicBezTo>
                  <a:cubicBezTo>
                    <a:pt x="10393" y="500840"/>
                    <a:pt x="0" y="475749"/>
                    <a:pt x="0" y="449586"/>
                  </a:cubicBezTo>
                  <a:lnTo>
                    <a:pt x="0" y="98648"/>
                  </a:lnTo>
                  <a:cubicBezTo>
                    <a:pt x="0" y="72485"/>
                    <a:pt x="10393" y="47393"/>
                    <a:pt x="28893" y="28893"/>
                  </a:cubicBezTo>
                  <a:cubicBezTo>
                    <a:pt x="47393" y="10393"/>
                    <a:pt x="72485" y="0"/>
                    <a:pt x="98648" y="0"/>
                  </a:cubicBezTo>
                  <a:close/>
                </a:path>
              </a:pathLst>
            </a:custGeom>
            <a:solidFill>
              <a:srgbClr val="EDEDE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1386978" cy="5958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2183930" y="3898082"/>
            <a:ext cx="3891307" cy="11757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77"/>
              </a:lnSpc>
            </a:pPr>
            <a:r>
              <a:rPr lang="en-US" sz="3897">
                <a:solidFill>
                  <a:srgbClr val="2E2F2E"/>
                </a:solidFill>
                <a:latin typeface="Anton"/>
                <a:ea typeface="Anton"/>
                <a:cs typeface="Anton"/>
                <a:sym typeface="Anton"/>
              </a:rPr>
              <a:t>Advanced Eye and Face Recognition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1835232" y="6911503"/>
            <a:ext cx="5493642" cy="2171481"/>
            <a:chOff x="0" y="0"/>
            <a:chExt cx="1386978" cy="54823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386978" cy="548233"/>
            </a:xfrm>
            <a:custGeom>
              <a:avLst/>
              <a:gdLst/>
              <a:ahLst/>
              <a:cxnLst/>
              <a:rect l="l" t="t" r="r" b="b"/>
              <a:pathLst>
                <a:path w="1386978" h="548233">
                  <a:moveTo>
                    <a:pt x="98648" y="0"/>
                  </a:moveTo>
                  <a:lnTo>
                    <a:pt x="1288330" y="0"/>
                  </a:lnTo>
                  <a:cubicBezTo>
                    <a:pt x="1314493" y="0"/>
                    <a:pt x="1339585" y="10393"/>
                    <a:pt x="1358085" y="28893"/>
                  </a:cubicBezTo>
                  <a:cubicBezTo>
                    <a:pt x="1376585" y="47393"/>
                    <a:pt x="1386978" y="72485"/>
                    <a:pt x="1386978" y="98648"/>
                  </a:cubicBezTo>
                  <a:lnTo>
                    <a:pt x="1386978" y="449586"/>
                  </a:lnTo>
                  <a:cubicBezTo>
                    <a:pt x="1386978" y="475749"/>
                    <a:pt x="1376585" y="500840"/>
                    <a:pt x="1358085" y="519340"/>
                  </a:cubicBezTo>
                  <a:cubicBezTo>
                    <a:pt x="1339585" y="537840"/>
                    <a:pt x="1314493" y="548233"/>
                    <a:pt x="1288330" y="548233"/>
                  </a:cubicBezTo>
                  <a:lnTo>
                    <a:pt x="98648" y="548233"/>
                  </a:lnTo>
                  <a:cubicBezTo>
                    <a:pt x="72485" y="548233"/>
                    <a:pt x="47393" y="537840"/>
                    <a:pt x="28893" y="519340"/>
                  </a:cubicBezTo>
                  <a:cubicBezTo>
                    <a:pt x="10393" y="500840"/>
                    <a:pt x="0" y="475749"/>
                    <a:pt x="0" y="449586"/>
                  </a:cubicBezTo>
                  <a:lnTo>
                    <a:pt x="0" y="98648"/>
                  </a:lnTo>
                  <a:cubicBezTo>
                    <a:pt x="0" y="72485"/>
                    <a:pt x="10393" y="47393"/>
                    <a:pt x="28893" y="28893"/>
                  </a:cubicBezTo>
                  <a:cubicBezTo>
                    <a:pt x="47393" y="10393"/>
                    <a:pt x="72485" y="0"/>
                    <a:pt x="98648" y="0"/>
                  </a:cubicBezTo>
                  <a:close/>
                </a:path>
              </a:pathLst>
            </a:custGeom>
            <a:solidFill>
              <a:srgbClr val="EDEDE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47625"/>
              <a:ext cx="1386978" cy="5958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2614953" y="7115444"/>
            <a:ext cx="3934199" cy="17635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77"/>
              </a:lnSpc>
            </a:pPr>
            <a:r>
              <a:rPr lang="en-US" sz="3897">
                <a:solidFill>
                  <a:srgbClr val="2E2F2E"/>
                </a:solidFill>
                <a:latin typeface="Anton"/>
                <a:ea typeface="Anton"/>
                <a:cs typeface="Anton"/>
                <a:sym typeface="Anton"/>
              </a:rPr>
              <a:t>Transfer Learning and Model Optimization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11382763" y="6918780"/>
            <a:ext cx="5493642" cy="2171481"/>
            <a:chOff x="0" y="0"/>
            <a:chExt cx="1386978" cy="548233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386978" cy="548233"/>
            </a:xfrm>
            <a:custGeom>
              <a:avLst/>
              <a:gdLst/>
              <a:ahLst/>
              <a:cxnLst/>
              <a:rect l="l" t="t" r="r" b="b"/>
              <a:pathLst>
                <a:path w="1386978" h="548233">
                  <a:moveTo>
                    <a:pt x="98648" y="0"/>
                  </a:moveTo>
                  <a:lnTo>
                    <a:pt x="1288330" y="0"/>
                  </a:lnTo>
                  <a:cubicBezTo>
                    <a:pt x="1314493" y="0"/>
                    <a:pt x="1339585" y="10393"/>
                    <a:pt x="1358085" y="28893"/>
                  </a:cubicBezTo>
                  <a:cubicBezTo>
                    <a:pt x="1376585" y="47393"/>
                    <a:pt x="1386978" y="72485"/>
                    <a:pt x="1386978" y="98648"/>
                  </a:cubicBezTo>
                  <a:lnTo>
                    <a:pt x="1386978" y="449586"/>
                  </a:lnTo>
                  <a:cubicBezTo>
                    <a:pt x="1386978" y="475749"/>
                    <a:pt x="1376585" y="500840"/>
                    <a:pt x="1358085" y="519340"/>
                  </a:cubicBezTo>
                  <a:cubicBezTo>
                    <a:pt x="1339585" y="537840"/>
                    <a:pt x="1314493" y="548233"/>
                    <a:pt x="1288330" y="548233"/>
                  </a:cubicBezTo>
                  <a:lnTo>
                    <a:pt x="98648" y="548233"/>
                  </a:lnTo>
                  <a:cubicBezTo>
                    <a:pt x="72485" y="548233"/>
                    <a:pt x="47393" y="537840"/>
                    <a:pt x="28893" y="519340"/>
                  </a:cubicBezTo>
                  <a:cubicBezTo>
                    <a:pt x="10393" y="500840"/>
                    <a:pt x="0" y="475749"/>
                    <a:pt x="0" y="449586"/>
                  </a:cubicBezTo>
                  <a:lnTo>
                    <a:pt x="0" y="98648"/>
                  </a:lnTo>
                  <a:cubicBezTo>
                    <a:pt x="0" y="72485"/>
                    <a:pt x="10393" y="47393"/>
                    <a:pt x="28893" y="28893"/>
                  </a:cubicBezTo>
                  <a:cubicBezTo>
                    <a:pt x="47393" y="10393"/>
                    <a:pt x="72485" y="0"/>
                    <a:pt x="98648" y="0"/>
                  </a:cubicBezTo>
                  <a:close/>
                </a:path>
              </a:pathLst>
            </a:custGeom>
            <a:solidFill>
              <a:srgbClr val="EDEDE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47625"/>
              <a:ext cx="1386978" cy="5958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12183930" y="7409377"/>
            <a:ext cx="3891307" cy="11757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77"/>
              </a:lnSpc>
            </a:pPr>
            <a:r>
              <a:rPr lang="en-US" sz="3897">
                <a:solidFill>
                  <a:srgbClr val="2E2F2E"/>
                </a:solidFill>
                <a:latin typeface="Anton"/>
                <a:ea typeface="Anton"/>
                <a:cs typeface="Anton"/>
                <a:sym typeface="Anton"/>
              </a:rPr>
              <a:t>Deployment in Mobile Apps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1835232" y="3400208"/>
            <a:ext cx="5493642" cy="2171481"/>
            <a:chOff x="0" y="0"/>
            <a:chExt cx="1386978" cy="548233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386978" cy="548233"/>
            </a:xfrm>
            <a:custGeom>
              <a:avLst/>
              <a:gdLst/>
              <a:ahLst/>
              <a:cxnLst/>
              <a:rect l="l" t="t" r="r" b="b"/>
              <a:pathLst>
                <a:path w="1386978" h="548233">
                  <a:moveTo>
                    <a:pt x="98648" y="0"/>
                  </a:moveTo>
                  <a:lnTo>
                    <a:pt x="1288330" y="0"/>
                  </a:lnTo>
                  <a:cubicBezTo>
                    <a:pt x="1314493" y="0"/>
                    <a:pt x="1339585" y="10393"/>
                    <a:pt x="1358085" y="28893"/>
                  </a:cubicBezTo>
                  <a:cubicBezTo>
                    <a:pt x="1376585" y="47393"/>
                    <a:pt x="1386978" y="72485"/>
                    <a:pt x="1386978" y="98648"/>
                  </a:cubicBezTo>
                  <a:lnTo>
                    <a:pt x="1386978" y="449586"/>
                  </a:lnTo>
                  <a:cubicBezTo>
                    <a:pt x="1386978" y="475749"/>
                    <a:pt x="1376585" y="500840"/>
                    <a:pt x="1358085" y="519340"/>
                  </a:cubicBezTo>
                  <a:cubicBezTo>
                    <a:pt x="1339585" y="537840"/>
                    <a:pt x="1314493" y="548233"/>
                    <a:pt x="1288330" y="548233"/>
                  </a:cubicBezTo>
                  <a:lnTo>
                    <a:pt x="98648" y="548233"/>
                  </a:lnTo>
                  <a:cubicBezTo>
                    <a:pt x="72485" y="548233"/>
                    <a:pt x="47393" y="537840"/>
                    <a:pt x="28893" y="519340"/>
                  </a:cubicBezTo>
                  <a:cubicBezTo>
                    <a:pt x="10393" y="500840"/>
                    <a:pt x="0" y="475749"/>
                    <a:pt x="0" y="449586"/>
                  </a:cubicBezTo>
                  <a:lnTo>
                    <a:pt x="0" y="98648"/>
                  </a:lnTo>
                  <a:cubicBezTo>
                    <a:pt x="0" y="72485"/>
                    <a:pt x="10393" y="47393"/>
                    <a:pt x="28893" y="28893"/>
                  </a:cubicBezTo>
                  <a:cubicBezTo>
                    <a:pt x="47393" y="10393"/>
                    <a:pt x="72485" y="0"/>
                    <a:pt x="98648" y="0"/>
                  </a:cubicBezTo>
                  <a:close/>
                </a:path>
              </a:pathLst>
            </a:custGeom>
            <a:solidFill>
              <a:srgbClr val="EDEDE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47625"/>
              <a:ext cx="1386978" cy="5958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2614953" y="3898082"/>
            <a:ext cx="3891307" cy="11757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77"/>
              </a:lnSpc>
            </a:pPr>
            <a:r>
              <a:rPr lang="en-US" sz="3897">
                <a:solidFill>
                  <a:srgbClr val="2E2F2E"/>
                </a:solidFill>
                <a:latin typeface="Anton"/>
                <a:ea typeface="Anton"/>
                <a:cs typeface="Anton"/>
                <a:sym typeface="Anton"/>
              </a:rPr>
              <a:t>Model Data Augmentation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0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211455" y="4414838"/>
            <a:ext cx="13865089" cy="1457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519"/>
              </a:lnSpc>
            </a:pPr>
            <a:r>
              <a:rPr lang="en-US" sz="96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02  Objectives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050284" y="9258300"/>
            <a:ext cx="16209016" cy="2394733"/>
            <a:chOff x="0" y="0"/>
            <a:chExt cx="4269041" cy="63071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269041" cy="630712"/>
            </a:xfrm>
            <a:custGeom>
              <a:avLst/>
              <a:gdLst/>
              <a:ahLst/>
              <a:cxnLst/>
              <a:rect l="l" t="t" r="r" b="b"/>
              <a:pathLst>
                <a:path w="4269041" h="630712">
                  <a:moveTo>
                    <a:pt x="33434" y="0"/>
                  </a:moveTo>
                  <a:lnTo>
                    <a:pt x="4235607" y="0"/>
                  </a:lnTo>
                  <a:cubicBezTo>
                    <a:pt x="4254073" y="0"/>
                    <a:pt x="4269041" y="14969"/>
                    <a:pt x="4269041" y="33434"/>
                  </a:cubicBezTo>
                  <a:lnTo>
                    <a:pt x="4269041" y="597277"/>
                  </a:lnTo>
                  <a:cubicBezTo>
                    <a:pt x="4269041" y="606145"/>
                    <a:pt x="4265519" y="614649"/>
                    <a:pt x="4259249" y="620919"/>
                  </a:cubicBezTo>
                  <a:cubicBezTo>
                    <a:pt x="4252979" y="627189"/>
                    <a:pt x="4244475" y="630712"/>
                    <a:pt x="4235607" y="630712"/>
                  </a:cubicBezTo>
                  <a:lnTo>
                    <a:pt x="33434" y="630712"/>
                  </a:lnTo>
                  <a:cubicBezTo>
                    <a:pt x="24567" y="630712"/>
                    <a:pt x="16063" y="627189"/>
                    <a:pt x="9793" y="620919"/>
                  </a:cubicBezTo>
                  <a:cubicBezTo>
                    <a:pt x="3523" y="614649"/>
                    <a:pt x="0" y="606145"/>
                    <a:pt x="0" y="597277"/>
                  </a:cubicBezTo>
                  <a:lnTo>
                    <a:pt x="0" y="33434"/>
                  </a:lnTo>
                  <a:cubicBezTo>
                    <a:pt x="0" y="24567"/>
                    <a:pt x="3523" y="16063"/>
                    <a:pt x="9793" y="9793"/>
                  </a:cubicBezTo>
                  <a:cubicBezTo>
                    <a:pt x="16063" y="3523"/>
                    <a:pt x="24567" y="0"/>
                    <a:pt x="33434" y="0"/>
                  </a:cubicBezTo>
                  <a:close/>
                </a:path>
              </a:pathLst>
            </a:custGeom>
            <a:solidFill>
              <a:srgbClr val="EDEDE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269041" cy="6783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752237" y="699926"/>
            <a:ext cx="3796483" cy="3525984"/>
          </a:xfrm>
          <a:custGeom>
            <a:avLst/>
            <a:gdLst/>
            <a:ahLst/>
            <a:cxnLst/>
            <a:rect l="l" t="t" r="r" b="b"/>
            <a:pathLst>
              <a:path w="3796483" h="3525984">
                <a:moveTo>
                  <a:pt x="0" y="0"/>
                </a:moveTo>
                <a:lnTo>
                  <a:pt x="3796483" y="0"/>
                </a:lnTo>
                <a:lnTo>
                  <a:pt x="3796483" y="3525983"/>
                </a:lnTo>
                <a:lnTo>
                  <a:pt x="0" y="352598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0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392633" y="499039"/>
            <a:ext cx="9502734" cy="9288923"/>
          </a:xfrm>
          <a:custGeom>
            <a:avLst/>
            <a:gdLst/>
            <a:ahLst/>
            <a:cxnLst/>
            <a:rect l="l" t="t" r="r" b="b"/>
            <a:pathLst>
              <a:path w="9502734" h="9288923">
                <a:moveTo>
                  <a:pt x="0" y="0"/>
                </a:moveTo>
                <a:lnTo>
                  <a:pt x="9502734" y="0"/>
                </a:lnTo>
                <a:lnTo>
                  <a:pt x="9502734" y="9288922"/>
                </a:lnTo>
                <a:lnTo>
                  <a:pt x="0" y="92889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</TotalTime>
  <Words>1716</Words>
  <Application>Microsoft Office PowerPoint</Application>
  <PresentationFormat>Custom</PresentationFormat>
  <Paragraphs>297</Paragraphs>
  <Slides>48</Slides>
  <Notes>2</Notes>
  <HiddenSlides>0</HiddenSlides>
  <MMClips>6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6" baseType="lpstr">
      <vt:lpstr>Arimo</vt:lpstr>
      <vt:lpstr>Inter Bold</vt:lpstr>
      <vt:lpstr>Arimo Bold</vt:lpstr>
      <vt:lpstr>Arial</vt:lpstr>
      <vt:lpstr>Anton</vt:lpstr>
      <vt:lpstr>Inter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Graduation Project</dc:title>
  <dc:creator>Seif Amr</dc:creator>
  <cp:lastModifiedBy>Seif Eldin Amr Mostafa  Hussein 20P2006</cp:lastModifiedBy>
  <cp:revision>3</cp:revision>
  <dcterms:created xsi:type="dcterms:W3CDTF">2006-08-16T00:00:00Z</dcterms:created>
  <dcterms:modified xsi:type="dcterms:W3CDTF">2025-06-21T03:44:15Z</dcterms:modified>
  <dc:identifier>DAGdQGf9Nyg</dc:identifier>
</cp:coreProperties>
</file>